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inata Marks Heavy" charset="1" panose="02000903060000020003"/>
      <p:regular r:id="rId24"/>
    </p:embeddedFont>
    <p:embeddedFont>
      <p:font typeface="Pinata Marks Rough Heavy" charset="1" panose="02000903040000020003"/>
      <p:regular r:id="rId25"/>
    </p:embeddedFont>
    <p:embeddedFont>
      <p:font typeface="Ambitions" charset="1" panose="00000500000000000000"/>
      <p:regular r:id="rId26"/>
    </p:embeddedFont>
    <p:embeddedFont>
      <p:font typeface="Pinata Marks Rough Bold" charset="1" panose="02000803060000020003"/>
      <p:regular r:id="rId27"/>
    </p:embeddedFont>
    <p:embeddedFont>
      <p:font typeface="MediaPro Heavy Condense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058063" cy="11883611"/>
          </a:xfrm>
          <a:custGeom>
            <a:avLst/>
            <a:gdLst/>
            <a:ahLst/>
            <a:cxnLst/>
            <a:rect r="r" b="b" t="t" l="l"/>
            <a:pathLst>
              <a:path h="11883611" w="24058063">
                <a:moveTo>
                  <a:pt x="0" y="0"/>
                </a:moveTo>
                <a:lnTo>
                  <a:pt x="24058063" y="0"/>
                </a:lnTo>
                <a:lnTo>
                  <a:pt x="24058063" y="11883611"/>
                </a:lnTo>
                <a:lnTo>
                  <a:pt x="0" y="11883611"/>
                </a:lnTo>
                <a:lnTo>
                  <a:pt x="0" y="0"/>
                </a:lnTo>
                <a:close/>
              </a:path>
            </a:pathLst>
          </a:custGeom>
          <a:blipFill>
            <a:blip r:embed="rId2"/>
            <a:stretch>
              <a:fillRect l="0" t="0" r="0" b="0"/>
            </a:stretch>
          </a:blipFill>
        </p:spPr>
      </p:sp>
      <p:sp>
        <p:nvSpPr>
          <p:cNvPr name="TextBox 3" id="3"/>
          <p:cNvSpPr txBox="true"/>
          <p:nvPr/>
        </p:nvSpPr>
        <p:spPr>
          <a:xfrm rot="-728773">
            <a:off x="3543533" y="4778222"/>
            <a:ext cx="10951520" cy="1602393"/>
          </a:xfrm>
          <a:prstGeom prst="rect">
            <a:avLst/>
          </a:prstGeom>
        </p:spPr>
        <p:txBody>
          <a:bodyPr anchor="t" rtlCol="false" tIns="0" lIns="0" bIns="0" rIns="0">
            <a:spAutoFit/>
          </a:bodyPr>
          <a:lstStyle/>
          <a:p>
            <a:pPr algn="ctr">
              <a:lnSpc>
                <a:spcPts val="11805"/>
              </a:lnSpc>
            </a:pPr>
            <a:r>
              <a:rPr lang="en-US" b="true" sz="13117" spc="-222">
                <a:solidFill>
                  <a:srgbClr val="FFFFFF"/>
                </a:solidFill>
                <a:latin typeface="Pinata Marks Heavy"/>
                <a:ea typeface="Pinata Marks Heavy"/>
                <a:cs typeface="Pinata Marks Heavy"/>
                <a:sym typeface="Pinata Marks Heavy"/>
              </a:rPr>
              <a:t>COOKING!</a:t>
            </a:r>
          </a:p>
        </p:txBody>
      </p:sp>
      <p:sp>
        <p:nvSpPr>
          <p:cNvPr name="TextBox 4" id="4"/>
          <p:cNvSpPr txBox="true"/>
          <p:nvPr/>
        </p:nvSpPr>
        <p:spPr>
          <a:xfrm rot="-728773">
            <a:off x="3257242" y="3300096"/>
            <a:ext cx="10627471" cy="1553511"/>
          </a:xfrm>
          <a:prstGeom prst="rect">
            <a:avLst/>
          </a:prstGeom>
        </p:spPr>
        <p:txBody>
          <a:bodyPr anchor="t" rtlCol="false" tIns="0" lIns="0" bIns="0" rIns="0">
            <a:spAutoFit/>
          </a:bodyPr>
          <a:lstStyle/>
          <a:p>
            <a:pPr algn="ctr">
              <a:lnSpc>
                <a:spcPts val="11456"/>
              </a:lnSpc>
            </a:pPr>
            <a:r>
              <a:rPr lang="en-US" b="true" sz="12729" spc="-216">
                <a:solidFill>
                  <a:srgbClr val="FFD200"/>
                </a:solidFill>
                <a:latin typeface="Pinata Marks Rough Heavy"/>
                <a:ea typeface="Pinata Marks Rough Heavy"/>
                <a:cs typeface="Pinata Marks Rough Heavy"/>
                <a:sym typeface="Pinata Marks Rough Heavy"/>
              </a:rPr>
              <a:t>KING</a:t>
            </a:r>
          </a:p>
        </p:txBody>
      </p:sp>
      <p:sp>
        <p:nvSpPr>
          <p:cNvPr name="TextBox 5" id="5"/>
          <p:cNvSpPr txBox="true"/>
          <p:nvPr/>
        </p:nvSpPr>
        <p:spPr>
          <a:xfrm rot="-728773">
            <a:off x="9261004" y="3848599"/>
            <a:ext cx="3045182" cy="853966"/>
          </a:xfrm>
          <a:prstGeom prst="rect">
            <a:avLst/>
          </a:prstGeom>
        </p:spPr>
        <p:txBody>
          <a:bodyPr anchor="t" rtlCol="false" tIns="0" lIns="0" bIns="0" rIns="0">
            <a:spAutoFit/>
          </a:bodyPr>
          <a:lstStyle/>
          <a:p>
            <a:pPr algn="ctr">
              <a:lnSpc>
                <a:spcPts val="3282"/>
              </a:lnSpc>
            </a:pPr>
            <a:r>
              <a:rPr lang="en-US" b="true" sz="3647" spc="-62">
                <a:solidFill>
                  <a:srgbClr val="FFD200"/>
                </a:solidFill>
                <a:latin typeface="Pinata Marks Rough Heavy"/>
                <a:ea typeface="Pinata Marks Rough Heavy"/>
                <a:cs typeface="Pinata Marks Rough Heavy"/>
                <a:sym typeface="Pinata Marks Rough Heavy"/>
              </a:rPr>
              <a:t>OF</a:t>
            </a:r>
          </a:p>
          <a:p>
            <a:pPr algn="ctr">
              <a:lnSpc>
                <a:spcPts val="3282"/>
              </a:lnSpc>
            </a:pPr>
          </a:p>
        </p:txBody>
      </p:sp>
      <p:sp>
        <p:nvSpPr>
          <p:cNvPr name="TextBox 6" id="6"/>
          <p:cNvSpPr txBox="true"/>
          <p:nvPr/>
        </p:nvSpPr>
        <p:spPr>
          <a:xfrm rot="-728773">
            <a:off x="4437313" y="4442689"/>
            <a:ext cx="3890879" cy="558405"/>
          </a:xfrm>
          <a:prstGeom prst="rect">
            <a:avLst/>
          </a:prstGeom>
        </p:spPr>
        <p:txBody>
          <a:bodyPr anchor="t" rtlCol="false" tIns="0" lIns="0" bIns="0" rIns="0">
            <a:spAutoFit/>
          </a:bodyPr>
          <a:lstStyle/>
          <a:p>
            <a:pPr algn="ctr">
              <a:lnSpc>
                <a:spcPts val="4194"/>
              </a:lnSpc>
            </a:pPr>
            <a:r>
              <a:rPr lang="en-US" b="true" sz="4660" spc="-79">
                <a:solidFill>
                  <a:srgbClr val="FFD200"/>
                </a:solidFill>
                <a:latin typeface="Pinata Marks Rough Heavy"/>
                <a:ea typeface="Pinata Marks Rough Heavy"/>
                <a:cs typeface="Pinata Marks Rough Heavy"/>
                <a:sym typeface="Pinata Marks Rough Heavy"/>
              </a:rPr>
              <a:t>THE </a:t>
            </a:r>
          </a:p>
        </p:txBody>
      </p:sp>
      <p:sp>
        <p:nvSpPr>
          <p:cNvPr name="TextBox 7" id="7"/>
          <p:cNvSpPr txBox="true"/>
          <p:nvPr/>
        </p:nvSpPr>
        <p:spPr>
          <a:xfrm rot="0">
            <a:off x="14845054" y="238627"/>
            <a:ext cx="3152924" cy="1793922"/>
          </a:xfrm>
          <a:prstGeom prst="rect">
            <a:avLst/>
          </a:prstGeom>
        </p:spPr>
        <p:txBody>
          <a:bodyPr anchor="t" rtlCol="false" tIns="0" lIns="0" bIns="0" rIns="0">
            <a:spAutoFit/>
          </a:bodyPr>
          <a:lstStyle/>
          <a:p>
            <a:pPr algn="ctr">
              <a:lnSpc>
                <a:spcPts val="3497"/>
              </a:lnSpc>
            </a:pPr>
            <a:r>
              <a:rPr lang="en-US" sz="2498">
                <a:solidFill>
                  <a:srgbClr val="000000"/>
                </a:solidFill>
                <a:latin typeface="Ambitions"/>
                <a:ea typeface="Ambitions"/>
                <a:cs typeface="Ambitions"/>
                <a:sym typeface="Ambitions"/>
              </a:rPr>
              <a:t>VALENTINA ÁLVAREZ,</a:t>
            </a:r>
          </a:p>
          <a:p>
            <a:pPr algn="ctr">
              <a:lnSpc>
                <a:spcPts val="3497"/>
              </a:lnSpc>
            </a:pPr>
            <a:r>
              <a:rPr lang="en-US" sz="2498">
                <a:solidFill>
                  <a:srgbClr val="000000"/>
                </a:solidFill>
                <a:latin typeface="Ambitions"/>
                <a:ea typeface="Ambitions"/>
                <a:cs typeface="Ambitions"/>
                <a:sym typeface="Ambitions"/>
              </a:rPr>
              <a:t>ÁLVARO CHOCOBAR,</a:t>
            </a:r>
          </a:p>
          <a:p>
            <a:pPr algn="ctr">
              <a:lnSpc>
                <a:spcPts val="3497"/>
              </a:lnSpc>
            </a:pPr>
            <a:r>
              <a:rPr lang="en-US" sz="2498">
                <a:solidFill>
                  <a:srgbClr val="000000"/>
                </a:solidFill>
                <a:latin typeface="Ambitions"/>
                <a:ea typeface="Ambitions"/>
                <a:cs typeface="Ambitions"/>
                <a:sym typeface="Ambitions"/>
              </a:rPr>
              <a:t>PATRICIO JIMÉNEZ Y </a:t>
            </a:r>
          </a:p>
          <a:p>
            <a:pPr algn="ctr">
              <a:lnSpc>
                <a:spcPts val="3497"/>
              </a:lnSpc>
            </a:pPr>
            <a:r>
              <a:rPr lang="en-US" sz="2498">
                <a:solidFill>
                  <a:srgbClr val="000000"/>
                </a:solidFill>
                <a:latin typeface="Ambitions"/>
                <a:ea typeface="Ambitions"/>
                <a:cs typeface="Ambitions"/>
                <a:sym typeface="Ambitions"/>
              </a:rPr>
              <a:t>SERGIO POBLETE </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258699" y="574876"/>
            <a:ext cx="4379036" cy="1031473"/>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EXPLICACION DE LOS CAMBIOS</a:t>
            </a:r>
          </a:p>
        </p:txBody>
      </p:sp>
      <p:sp>
        <p:nvSpPr>
          <p:cNvPr name="TextBox 6" id="6"/>
          <p:cNvSpPr txBox="true"/>
          <p:nvPr/>
        </p:nvSpPr>
        <p:spPr>
          <a:xfrm rot="0">
            <a:off x="1353980" y="2365958"/>
            <a:ext cx="6229999" cy="4687472"/>
          </a:xfrm>
          <a:prstGeom prst="rect">
            <a:avLst/>
          </a:prstGeom>
        </p:spPr>
        <p:txBody>
          <a:bodyPr anchor="t" rtlCol="false" tIns="0" lIns="0" bIns="0" rIns="0">
            <a:spAutoFit/>
          </a:bodyPr>
          <a:lstStyle/>
          <a:p>
            <a:pPr algn="ctr">
              <a:lnSpc>
                <a:spcPts val="2863"/>
              </a:lnSpc>
            </a:pPr>
            <a:r>
              <a:rPr lang="en-US" sz="2045">
                <a:solidFill>
                  <a:srgbClr val="000000"/>
                </a:solidFill>
                <a:latin typeface="Ambitions"/>
                <a:ea typeface="Ambitions"/>
                <a:cs typeface="Ambitions"/>
                <a:sym typeface="Ambitions"/>
              </a:rPr>
              <a:t>AL IGUAL QUE EN LOS PUNTOS ANTERIORES, NO EXISTÍA COHERENCIA CON EL RESTO DEL TEXTO, LOS ÍCONOS Y LOS COLORES UTILIZADOS EN EL JUEGO. ADEMÁS, A DIFERENCIA DE UNA RECETA REAL, EL TEXTO DE INICIO CONTABA CON POCAS IMÁGENES REFERENCIALES, LO QUE INCUMPLÍA EL SEGUNDO PRINCIPIO DE NIELSEN (RELACIÓN ENTRE EL SISTEMA Y EL MUNDO REAL). ASIMISMO, EL TAMAÑO DEL TEXTO ERA DEMASIADO PEQUEÑO, LO QUE OBLIGABA A LOS USUARIOS A FORZAR LA VISTA AL LEERLO CONSTANTEMENTE, CONVIRTIÉNDOLO EN UNA EXPERIENCIA DESAGRADABLE Y DEMOSTRANDO PROBLEMAS DE ESCALA Y JERARQUÍA VISUAL</a:t>
            </a:r>
          </a:p>
        </p:txBody>
      </p:sp>
      <p:sp>
        <p:nvSpPr>
          <p:cNvPr name="TextBox 7" id="7"/>
          <p:cNvSpPr txBox="true"/>
          <p:nvPr/>
        </p:nvSpPr>
        <p:spPr>
          <a:xfrm rot="0">
            <a:off x="2122985" y="173017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PROBLEMAS</a:t>
            </a:r>
          </a:p>
        </p:txBody>
      </p:sp>
      <p:sp>
        <p:nvSpPr>
          <p:cNvPr name="TextBox 8" id="8"/>
          <p:cNvSpPr txBox="true"/>
          <p:nvPr/>
        </p:nvSpPr>
        <p:spPr>
          <a:xfrm rot="0">
            <a:off x="11252936" y="173017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SOLUCIONES </a:t>
            </a:r>
          </a:p>
        </p:txBody>
      </p:sp>
      <p:sp>
        <p:nvSpPr>
          <p:cNvPr name="TextBox 9" id="9"/>
          <p:cNvSpPr txBox="true"/>
          <p:nvPr/>
        </p:nvSpPr>
        <p:spPr>
          <a:xfrm rot="0">
            <a:off x="9448217" y="2365958"/>
            <a:ext cx="7988473" cy="4687472"/>
          </a:xfrm>
          <a:prstGeom prst="rect">
            <a:avLst/>
          </a:prstGeom>
        </p:spPr>
        <p:txBody>
          <a:bodyPr anchor="t" rtlCol="false" tIns="0" lIns="0" bIns="0" rIns="0">
            <a:spAutoFit/>
          </a:bodyPr>
          <a:lstStyle/>
          <a:p>
            <a:pPr algn="ctr">
              <a:lnSpc>
                <a:spcPts val="2863"/>
              </a:lnSpc>
            </a:pPr>
            <a:r>
              <a:rPr lang="en-US" sz="2045">
                <a:solidFill>
                  <a:srgbClr val="000000"/>
                </a:solidFill>
                <a:latin typeface="Ambitions"/>
                <a:ea typeface="Ambitions"/>
                <a:cs typeface="Ambitions"/>
                <a:sym typeface="Ambitions"/>
              </a:rPr>
              <a:t>EL RECETARIO ADOPTÓ UN ESTILO MÁS MINIMALISTA, PRIORIZANDO EL USO DE IMÁGENES SOBRE TEXTO. ESTA DECISIÓN FACILITA A LOS JUGADORES COMPRENDER Y RECORDAR LOS PASOS NECESARIOS DURANTE EL NIVEL TUTORIAL DE MANERA MÁS INTUITIVA Y RÁPIDA. AL REDUCIR LA CANTIDAD DE TEXTO, SE APLICA EL PRINCIPIO DE RECONOCIMIENTO EN LUGAR DE RECUERDO DE NIELSEN, PERMITIENDO QUE LOS JUGADORES PUEDAN IDENTIFICAR VISUALMENTE LAS ACCIONES SIN NECESIDAD DE MEMORIZAR INSTRUCCIONES EXTENSAS.</a:t>
            </a:r>
          </a:p>
          <a:p>
            <a:pPr algn="ctr">
              <a:lnSpc>
                <a:spcPts val="2863"/>
              </a:lnSpc>
            </a:pPr>
            <a:r>
              <a:rPr lang="en-US" sz="2045">
                <a:solidFill>
                  <a:srgbClr val="000000"/>
                </a:solidFill>
                <a:latin typeface="Ambitions"/>
                <a:ea typeface="Ambitions"/>
                <a:cs typeface="Ambitions"/>
                <a:sym typeface="Ambitions"/>
              </a:rPr>
              <a:t>Asimismo, el uso predominante de imágenes mejora la visibilidad del estado del sistema, ya que proporciona una representación clara y directa de los pasos a seguir.</a:t>
            </a:r>
          </a:p>
          <a:p>
            <a:pPr algn="ctr">
              <a:lnSpc>
                <a:spcPts val="286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10404" y="3034512"/>
            <a:ext cx="4047523" cy="1813922"/>
          </a:xfrm>
          <a:custGeom>
            <a:avLst/>
            <a:gdLst/>
            <a:ahLst/>
            <a:cxnLst/>
            <a:rect r="r" b="b" t="t" l="l"/>
            <a:pathLst>
              <a:path h="1813922" w="4047523">
                <a:moveTo>
                  <a:pt x="0" y="0"/>
                </a:moveTo>
                <a:lnTo>
                  <a:pt x="4047523" y="0"/>
                </a:lnTo>
                <a:lnTo>
                  <a:pt x="4047523" y="1813923"/>
                </a:lnTo>
                <a:lnTo>
                  <a:pt x="0" y="1813923"/>
                </a:lnTo>
                <a:lnTo>
                  <a:pt x="0" y="0"/>
                </a:lnTo>
                <a:close/>
              </a:path>
            </a:pathLst>
          </a:custGeom>
          <a:blipFill>
            <a:blip r:embed="rId2"/>
            <a:stretch>
              <a:fillRect l="-68973" t="-4285" r="-68529" b="-193814"/>
            </a:stretch>
          </a:blipFill>
          <a:ln w="28575" cap="sq">
            <a:solidFill>
              <a:srgbClr val="000000"/>
            </a:solidFill>
            <a:prstDash val="solid"/>
            <a:miter/>
          </a:ln>
        </p:spPr>
      </p:sp>
      <p:sp>
        <p:nvSpPr>
          <p:cNvPr name="Freeform 6" id="6"/>
          <p:cNvSpPr/>
          <p:nvPr/>
        </p:nvSpPr>
        <p:spPr>
          <a:xfrm flipH="false" flipV="false" rot="0">
            <a:off x="4240357" y="5895372"/>
            <a:ext cx="4514899" cy="1551732"/>
          </a:xfrm>
          <a:custGeom>
            <a:avLst/>
            <a:gdLst/>
            <a:ahLst/>
            <a:cxnLst/>
            <a:rect r="r" b="b" t="t" l="l"/>
            <a:pathLst>
              <a:path h="1551732" w="4514899">
                <a:moveTo>
                  <a:pt x="0" y="0"/>
                </a:moveTo>
                <a:lnTo>
                  <a:pt x="4514899" y="0"/>
                </a:lnTo>
                <a:lnTo>
                  <a:pt x="4514899" y="1551731"/>
                </a:lnTo>
                <a:lnTo>
                  <a:pt x="0" y="1551731"/>
                </a:lnTo>
                <a:lnTo>
                  <a:pt x="0" y="0"/>
                </a:lnTo>
                <a:close/>
              </a:path>
            </a:pathLst>
          </a:custGeom>
          <a:blipFill>
            <a:blip r:embed="rId3"/>
            <a:stretch>
              <a:fillRect l="-62728" t="-6517" r="-55909" b="-251316"/>
            </a:stretch>
          </a:blipFill>
          <a:ln w="28575" cap="sq">
            <a:solidFill>
              <a:srgbClr val="000000"/>
            </a:solidFill>
            <a:prstDash val="solid"/>
            <a:miter/>
          </a:ln>
        </p:spPr>
      </p:sp>
      <p:sp>
        <p:nvSpPr>
          <p:cNvPr name="Freeform 7" id="7"/>
          <p:cNvSpPr/>
          <p:nvPr/>
        </p:nvSpPr>
        <p:spPr>
          <a:xfrm flipH="false" flipV="false" rot="0">
            <a:off x="4393866" y="3034512"/>
            <a:ext cx="4343720" cy="1813922"/>
          </a:xfrm>
          <a:custGeom>
            <a:avLst/>
            <a:gdLst/>
            <a:ahLst/>
            <a:cxnLst/>
            <a:rect r="r" b="b" t="t" l="l"/>
            <a:pathLst>
              <a:path h="1813922" w="4343720">
                <a:moveTo>
                  <a:pt x="0" y="0"/>
                </a:moveTo>
                <a:lnTo>
                  <a:pt x="4343720" y="0"/>
                </a:lnTo>
                <a:lnTo>
                  <a:pt x="4343720" y="1813923"/>
                </a:lnTo>
                <a:lnTo>
                  <a:pt x="0" y="1813923"/>
                </a:lnTo>
                <a:lnTo>
                  <a:pt x="0" y="0"/>
                </a:lnTo>
                <a:close/>
              </a:path>
            </a:pathLst>
          </a:custGeom>
          <a:blipFill>
            <a:blip r:embed="rId4"/>
            <a:stretch>
              <a:fillRect l="-61011" t="0" r="-59322" b="-196789"/>
            </a:stretch>
          </a:blipFill>
          <a:ln w="28575" cap="sq">
            <a:solidFill>
              <a:srgbClr val="000000"/>
            </a:solidFill>
            <a:prstDash val="solid"/>
            <a:miter/>
          </a:ln>
        </p:spPr>
      </p:sp>
      <p:sp>
        <p:nvSpPr>
          <p:cNvPr name="Freeform 8" id="8"/>
          <p:cNvSpPr/>
          <p:nvPr/>
        </p:nvSpPr>
        <p:spPr>
          <a:xfrm flipH="false" flipV="false" rot="0">
            <a:off x="572243" y="5895372"/>
            <a:ext cx="3985684" cy="1551732"/>
          </a:xfrm>
          <a:custGeom>
            <a:avLst/>
            <a:gdLst/>
            <a:ahLst/>
            <a:cxnLst/>
            <a:rect r="r" b="b" t="t" l="l"/>
            <a:pathLst>
              <a:path h="1551732" w="3985684">
                <a:moveTo>
                  <a:pt x="0" y="0"/>
                </a:moveTo>
                <a:lnTo>
                  <a:pt x="3985684" y="0"/>
                </a:lnTo>
                <a:lnTo>
                  <a:pt x="3985684" y="1551731"/>
                </a:lnTo>
                <a:lnTo>
                  <a:pt x="0" y="1551731"/>
                </a:lnTo>
                <a:lnTo>
                  <a:pt x="0" y="0"/>
                </a:lnTo>
                <a:close/>
              </a:path>
            </a:pathLst>
          </a:custGeom>
          <a:blipFill>
            <a:blip r:embed="rId5"/>
            <a:stretch>
              <a:fillRect l="-78696" t="-11189" r="-75231" b="-255685"/>
            </a:stretch>
          </a:blipFill>
          <a:ln w="28575" cap="sq">
            <a:solidFill>
              <a:srgbClr val="000000"/>
            </a:solidFill>
            <a:prstDash val="solid"/>
            <a:miter/>
          </a:ln>
        </p:spPr>
      </p:sp>
      <p:sp>
        <p:nvSpPr>
          <p:cNvPr name="Freeform 9" id="9"/>
          <p:cNvSpPr/>
          <p:nvPr/>
        </p:nvSpPr>
        <p:spPr>
          <a:xfrm flipH="false" flipV="false" rot="0">
            <a:off x="9780405" y="5895372"/>
            <a:ext cx="4111128" cy="1611990"/>
          </a:xfrm>
          <a:custGeom>
            <a:avLst/>
            <a:gdLst/>
            <a:ahLst/>
            <a:cxnLst/>
            <a:rect r="r" b="b" t="t" l="l"/>
            <a:pathLst>
              <a:path h="1611990" w="4111128">
                <a:moveTo>
                  <a:pt x="0" y="0"/>
                </a:moveTo>
                <a:lnTo>
                  <a:pt x="4111128" y="0"/>
                </a:lnTo>
                <a:lnTo>
                  <a:pt x="4111128" y="1611990"/>
                </a:lnTo>
                <a:lnTo>
                  <a:pt x="0" y="1611990"/>
                </a:lnTo>
                <a:lnTo>
                  <a:pt x="0" y="0"/>
                </a:lnTo>
                <a:close/>
              </a:path>
            </a:pathLst>
          </a:custGeom>
          <a:blipFill>
            <a:blip r:embed="rId6"/>
            <a:stretch>
              <a:fillRect l="0" t="0" r="0" b="-12689"/>
            </a:stretch>
          </a:blipFill>
          <a:ln w="28575" cap="sq">
            <a:solidFill>
              <a:srgbClr val="000000"/>
            </a:solidFill>
            <a:prstDash val="solid"/>
            <a:miter/>
          </a:ln>
        </p:spPr>
      </p:sp>
      <p:sp>
        <p:nvSpPr>
          <p:cNvPr name="Freeform 10" id="10"/>
          <p:cNvSpPr/>
          <p:nvPr/>
        </p:nvSpPr>
        <p:spPr>
          <a:xfrm flipH="false" flipV="false" rot="0">
            <a:off x="13891533" y="5895372"/>
            <a:ext cx="3703189" cy="1611990"/>
          </a:xfrm>
          <a:custGeom>
            <a:avLst/>
            <a:gdLst/>
            <a:ahLst/>
            <a:cxnLst/>
            <a:rect r="r" b="b" t="t" l="l"/>
            <a:pathLst>
              <a:path h="1611990" w="3703189">
                <a:moveTo>
                  <a:pt x="0" y="0"/>
                </a:moveTo>
                <a:lnTo>
                  <a:pt x="3703189" y="0"/>
                </a:lnTo>
                <a:lnTo>
                  <a:pt x="3703189" y="1611990"/>
                </a:lnTo>
                <a:lnTo>
                  <a:pt x="0" y="1611990"/>
                </a:lnTo>
                <a:lnTo>
                  <a:pt x="0" y="0"/>
                </a:lnTo>
                <a:close/>
              </a:path>
            </a:pathLst>
          </a:custGeom>
          <a:blipFill>
            <a:blip r:embed="rId7"/>
            <a:stretch>
              <a:fillRect l="0" t="0" r="0" b="-22019"/>
            </a:stretch>
          </a:blipFill>
          <a:ln w="28575" cap="sq">
            <a:solidFill>
              <a:srgbClr val="000000"/>
            </a:solidFill>
            <a:prstDash val="solid"/>
            <a:miter/>
          </a:ln>
        </p:spPr>
      </p:sp>
      <p:sp>
        <p:nvSpPr>
          <p:cNvPr name="Freeform 11" id="11"/>
          <p:cNvSpPr/>
          <p:nvPr/>
        </p:nvSpPr>
        <p:spPr>
          <a:xfrm flipH="false" flipV="false" rot="0">
            <a:off x="9780405" y="3186639"/>
            <a:ext cx="3800922" cy="1615392"/>
          </a:xfrm>
          <a:custGeom>
            <a:avLst/>
            <a:gdLst/>
            <a:ahLst/>
            <a:cxnLst/>
            <a:rect r="r" b="b" t="t" l="l"/>
            <a:pathLst>
              <a:path h="1615392" w="3800922">
                <a:moveTo>
                  <a:pt x="0" y="0"/>
                </a:moveTo>
                <a:lnTo>
                  <a:pt x="3800922" y="0"/>
                </a:lnTo>
                <a:lnTo>
                  <a:pt x="3800922" y="1615392"/>
                </a:lnTo>
                <a:lnTo>
                  <a:pt x="0" y="1615392"/>
                </a:lnTo>
                <a:lnTo>
                  <a:pt x="0" y="0"/>
                </a:lnTo>
                <a:close/>
              </a:path>
            </a:pathLst>
          </a:custGeom>
          <a:blipFill>
            <a:blip r:embed="rId8"/>
            <a:stretch>
              <a:fillRect l="0" t="0" r="0" b="0"/>
            </a:stretch>
          </a:blipFill>
          <a:ln w="28575" cap="sq">
            <a:solidFill>
              <a:srgbClr val="000000"/>
            </a:solidFill>
            <a:prstDash val="solid"/>
            <a:miter/>
          </a:ln>
        </p:spPr>
      </p:sp>
      <p:sp>
        <p:nvSpPr>
          <p:cNvPr name="Freeform 12" id="12"/>
          <p:cNvSpPr/>
          <p:nvPr/>
        </p:nvSpPr>
        <p:spPr>
          <a:xfrm flipH="false" flipV="false" rot="0">
            <a:off x="13581327" y="3186639"/>
            <a:ext cx="4013395" cy="1615392"/>
          </a:xfrm>
          <a:custGeom>
            <a:avLst/>
            <a:gdLst/>
            <a:ahLst/>
            <a:cxnLst/>
            <a:rect r="r" b="b" t="t" l="l"/>
            <a:pathLst>
              <a:path h="1615392" w="4013395">
                <a:moveTo>
                  <a:pt x="0" y="0"/>
                </a:moveTo>
                <a:lnTo>
                  <a:pt x="4013395" y="0"/>
                </a:lnTo>
                <a:lnTo>
                  <a:pt x="4013395" y="1615392"/>
                </a:lnTo>
                <a:lnTo>
                  <a:pt x="0" y="1615392"/>
                </a:lnTo>
                <a:lnTo>
                  <a:pt x="0" y="0"/>
                </a:lnTo>
                <a:close/>
              </a:path>
            </a:pathLst>
          </a:custGeom>
          <a:blipFill>
            <a:blip r:embed="rId9"/>
            <a:stretch>
              <a:fillRect l="0" t="0" r="0" b="0"/>
            </a:stretch>
          </a:blipFill>
          <a:ln w="28575" cap="sq">
            <a:solidFill>
              <a:srgbClr val="000000"/>
            </a:solidFill>
            <a:prstDash val="solid"/>
            <a:miter/>
          </a:ln>
        </p:spPr>
      </p:sp>
      <p:sp>
        <p:nvSpPr>
          <p:cNvPr name="TextBox 13" id="13"/>
          <p:cNvSpPr txBox="true"/>
          <p:nvPr/>
        </p:nvSpPr>
        <p:spPr>
          <a:xfrm rot="0">
            <a:off x="6994672" y="590957"/>
            <a:ext cx="5470455" cy="1281316"/>
          </a:xfrm>
          <a:prstGeom prst="rect">
            <a:avLst/>
          </a:prstGeom>
        </p:spPr>
        <p:txBody>
          <a:bodyPr anchor="t" rtlCol="false" tIns="0" lIns="0" bIns="0" rIns="0">
            <a:spAutoFit/>
          </a:bodyPr>
          <a:lstStyle/>
          <a:p>
            <a:pPr algn="ctr">
              <a:lnSpc>
                <a:spcPts val="4877"/>
              </a:lnSpc>
            </a:pPr>
            <a:r>
              <a:rPr lang="en-US" b="true" sz="5419" spc="-92">
                <a:solidFill>
                  <a:srgbClr val="FFD200"/>
                </a:solidFill>
                <a:latin typeface="Pinata Marks Rough Heavy"/>
                <a:ea typeface="Pinata Marks Rough Heavy"/>
                <a:cs typeface="Pinata Marks Rough Heavy"/>
                <a:sym typeface="Pinata Marks Rough Heavy"/>
              </a:rPr>
              <a:t>VIÑETAS</a:t>
            </a:r>
          </a:p>
          <a:p>
            <a:pPr algn="ctr">
              <a:lnSpc>
                <a:spcPts val="4877"/>
              </a:lnSpc>
            </a:pPr>
            <a:r>
              <a:rPr lang="en-US" b="true" sz="5419" spc="-92">
                <a:solidFill>
                  <a:srgbClr val="FFD200"/>
                </a:solidFill>
                <a:latin typeface="Pinata Marks Rough Heavy"/>
                <a:ea typeface="Pinata Marks Rough Heavy"/>
                <a:cs typeface="Pinata Marks Rough Heavy"/>
                <a:sym typeface="Pinata Marks Rough Heavy"/>
              </a:rPr>
              <a:t>(TUTORIAL)</a:t>
            </a:r>
          </a:p>
        </p:txBody>
      </p:sp>
      <p:sp>
        <p:nvSpPr>
          <p:cNvPr name="TextBox 14" id="14"/>
          <p:cNvSpPr txBox="true"/>
          <p:nvPr/>
        </p:nvSpPr>
        <p:spPr>
          <a:xfrm rot="0">
            <a:off x="17594722" y="3011372"/>
            <a:ext cx="5981569" cy="730481"/>
          </a:xfrm>
          <a:prstGeom prst="rect">
            <a:avLst/>
          </a:prstGeom>
        </p:spPr>
        <p:txBody>
          <a:bodyPr anchor="t" rtlCol="false" tIns="0" lIns="0" bIns="0" rIns="0">
            <a:spAutoFit/>
          </a:bodyPr>
          <a:lstStyle/>
          <a:p>
            <a:pPr algn="ctr">
              <a:lnSpc>
                <a:spcPts val="5333"/>
              </a:lnSpc>
            </a:pPr>
            <a:r>
              <a:rPr lang="en-US" b="true" sz="5925" spc="-100">
                <a:solidFill>
                  <a:srgbClr val="FFD200"/>
                </a:solidFill>
                <a:latin typeface="Pinata Marks Rough Bold"/>
                <a:ea typeface="Pinata Marks Rough Bold"/>
                <a:cs typeface="Pinata Marks Rough Bold"/>
                <a:sym typeface="Pinata Marks Rough Bold"/>
              </a:rPr>
              <a:t>ANTES</a:t>
            </a:r>
          </a:p>
        </p:txBody>
      </p:sp>
      <p:sp>
        <p:nvSpPr>
          <p:cNvPr name="TextBox 15" id="15"/>
          <p:cNvSpPr txBox="true"/>
          <p:nvPr/>
        </p:nvSpPr>
        <p:spPr>
          <a:xfrm rot="0">
            <a:off x="2488826" y="200723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
        <p:nvSpPr>
          <p:cNvPr name="TextBox 16" id="16"/>
          <p:cNvSpPr txBox="true"/>
          <p:nvPr/>
        </p:nvSpPr>
        <p:spPr>
          <a:xfrm rot="0">
            <a:off x="11391809" y="2131913"/>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60951" y="3144722"/>
            <a:ext cx="3668671" cy="2072799"/>
          </a:xfrm>
          <a:custGeom>
            <a:avLst/>
            <a:gdLst/>
            <a:ahLst/>
            <a:cxnLst/>
            <a:rect r="r" b="b" t="t" l="l"/>
            <a:pathLst>
              <a:path h="2072799" w="3668671">
                <a:moveTo>
                  <a:pt x="0" y="0"/>
                </a:moveTo>
                <a:lnTo>
                  <a:pt x="3668672" y="0"/>
                </a:lnTo>
                <a:lnTo>
                  <a:pt x="3668672" y="2072799"/>
                </a:lnTo>
                <a:lnTo>
                  <a:pt x="0" y="2072799"/>
                </a:lnTo>
                <a:lnTo>
                  <a:pt x="0" y="0"/>
                </a:lnTo>
                <a:close/>
              </a:path>
            </a:pathLst>
          </a:custGeom>
          <a:blipFill>
            <a:blip r:embed="rId2"/>
            <a:stretch>
              <a:fillRect l="0" t="0" r="0" b="0"/>
            </a:stretch>
          </a:blipFill>
          <a:ln w="28575" cap="sq">
            <a:solidFill>
              <a:srgbClr val="000000"/>
            </a:solidFill>
            <a:prstDash val="solid"/>
            <a:miter/>
          </a:ln>
        </p:spPr>
      </p:sp>
      <p:sp>
        <p:nvSpPr>
          <p:cNvPr name="Freeform 6" id="6"/>
          <p:cNvSpPr/>
          <p:nvPr/>
        </p:nvSpPr>
        <p:spPr>
          <a:xfrm flipH="false" flipV="false" rot="0">
            <a:off x="13727809" y="3144722"/>
            <a:ext cx="3768726" cy="2072799"/>
          </a:xfrm>
          <a:custGeom>
            <a:avLst/>
            <a:gdLst/>
            <a:ahLst/>
            <a:cxnLst/>
            <a:rect r="r" b="b" t="t" l="l"/>
            <a:pathLst>
              <a:path h="2072799" w="3768726">
                <a:moveTo>
                  <a:pt x="0" y="0"/>
                </a:moveTo>
                <a:lnTo>
                  <a:pt x="3768727" y="0"/>
                </a:lnTo>
                <a:lnTo>
                  <a:pt x="3768727" y="2072799"/>
                </a:lnTo>
                <a:lnTo>
                  <a:pt x="0" y="2072799"/>
                </a:lnTo>
                <a:lnTo>
                  <a:pt x="0" y="0"/>
                </a:lnTo>
                <a:close/>
              </a:path>
            </a:pathLst>
          </a:custGeom>
          <a:blipFill>
            <a:blip r:embed="rId3"/>
            <a:stretch>
              <a:fillRect l="0" t="0" r="0" b="0"/>
            </a:stretch>
          </a:blipFill>
          <a:ln w="28575" cap="sq">
            <a:solidFill>
              <a:srgbClr val="000000"/>
            </a:solidFill>
            <a:prstDash val="solid"/>
            <a:miter/>
          </a:ln>
        </p:spPr>
      </p:sp>
      <p:sp>
        <p:nvSpPr>
          <p:cNvPr name="Freeform 7" id="7"/>
          <p:cNvSpPr/>
          <p:nvPr/>
        </p:nvSpPr>
        <p:spPr>
          <a:xfrm flipH="false" flipV="false" rot="0">
            <a:off x="9960951" y="5522321"/>
            <a:ext cx="3668671" cy="2040698"/>
          </a:xfrm>
          <a:custGeom>
            <a:avLst/>
            <a:gdLst/>
            <a:ahLst/>
            <a:cxnLst/>
            <a:rect r="r" b="b" t="t" l="l"/>
            <a:pathLst>
              <a:path h="2040698" w="3668671">
                <a:moveTo>
                  <a:pt x="0" y="0"/>
                </a:moveTo>
                <a:lnTo>
                  <a:pt x="3668672" y="0"/>
                </a:lnTo>
                <a:lnTo>
                  <a:pt x="3668672" y="2040699"/>
                </a:lnTo>
                <a:lnTo>
                  <a:pt x="0" y="2040699"/>
                </a:lnTo>
                <a:lnTo>
                  <a:pt x="0" y="0"/>
                </a:lnTo>
                <a:close/>
              </a:path>
            </a:pathLst>
          </a:custGeom>
          <a:blipFill>
            <a:blip r:embed="rId4"/>
            <a:stretch>
              <a:fillRect l="0" t="0" r="0" b="0"/>
            </a:stretch>
          </a:blipFill>
          <a:ln w="28575" cap="sq">
            <a:solidFill>
              <a:srgbClr val="000000"/>
            </a:solidFill>
            <a:prstDash val="solid"/>
            <a:miter/>
          </a:ln>
        </p:spPr>
      </p:sp>
      <p:sp>
        <p:nvSpPr>
          <p:cNvPr name="Freeform 8" id="8"/>
          <p:cNvSpPr/>
          <p:nvPr/>
        </p:nvSpPr>
        <p:spPr>
          <a:xfrm flipH="false" flipV="false" rot="0">
            <a:off x="13802240" y="5522321"/>
            <a:ext cx="3619864" cy="2040698"/>
          </a:xfrm>
          <a:custGeom>
            <a:avLst/>
            <a:gdLst/>
            <a:ahLst/>
            <a:cxnLst/>
            <a:rect r="r" b="b" t="t" l="l"/>
            <a:pathLst>
              <a:path h="2040698" w="3619864">
                <a:moveTo>
                  <a:pt x="0" y="0"/>
                </a:moveTo>
                <a:lnTo>
                  <a:pt x="3619865" y="0"/>
                </a:lnTo>
                <a:lnTo>
                  <a:pt x="3619865" y="2040699"/>
                </a:lnTo>
                <a:lnTo>
                  <a:pt x="0" y="2040699"/>
                </a:lnTo>
                <a:lnTo>
                  <a:pt x="0" y="0"/>
                </a:lnTo>
                <a:close/>
              </a:path>
            </a:pathLst>
          </a:custGeom>
          <a:blipFill>
            <a:blip r:embed="rId5"/>
            <a:stretch>
              <a:fillRect l="0" t="0" r="0" b="0"/>
            </a:stretch>
          </a:blipFill>
          <a:ln w="28575" cap="sq">
            <a:solidFill>
              <a:srgbClr val="000000"/>
            </a:solidFill>
            <a:prstDash val="solid"/>
            <a:miter/>
          </a:ln>
        </p:spPr>
      </p:sp>
      <p:sp>
        <p:nvSpPr>
          <p:cNvPr name="Freeform 9" id="9"/>
          <p:cNvSpPr/>
          <p:nvPr/>
        </p:nvSpPr>
        <p:spPr>
          <a:xfrm flipH="false" flipV="false" rot="0">
            <a:off x="1028700" y="3144722"/>
            <a:ext cx="3799413" cy="2127671"/>
          </a:xfrm>
          <a:custGeom>
            <a:avLst/>
            <a:gdLst/>
            <a:ahLst/>
            <a:cxnLst/>
            <a:rect r="r" b="b" t="t" l="l"/>
            <a:pathLst>
              <a:path h="2127671" w="3799413">
                <a:moveTo>
                  <a:pt x="0" y="0"/>
                </a:moveTo>
                <a:lnTo>
                  <a:pt x="3799413" y="0"/>
                </a:lnTo>
                <a:lnTo>
                  <a:pt x="3799413" y="2127671"/>
                </a:lnTo>
                <a:lnTo>
                  <a:pt x="0" y="2127671"/>
                </a:lnTo>
                <a:lnTo>
                  <a:pt x="0" y="0"/>
                </a:lnTo>
                <a:close/>
              </a:path>
            </a:pathLst>
          </a:custGeom>
          <a:blipFill>
            <a:blip r:embed="rId6"/>
            <a:stretch>
              <a:fillRect l="0" t="0" r="0" b="0"/>
            </a:stretch>
          </a:blipFill>
          <a:ln w="28575" cap="sq">
            <a:solidFill>
              <a:srgbClr val="000000"/>
            </a:solidFill>
            <a:prstDash val="solid"/>
            <a:miter/>
          </a:ln>
        </p:spPr>
      </p:sp>
      <p:sp>
        <p:nvSpPr>
          <p:cNvPr name="Freeform 10" id="10"/>
          <p:cNvSpPr/>
          <p:nvPr/>
        </p:nvSpPr>
        <p:spPr>
          <a:xfrm flipH="false" flipV="false" rot="0">
            <a:off x="1028700" y="5408773"/>
            <a:ext cx="3799413" cy="2154246"/>
          </a:xfrm>
          <a:custGeom>
            <a:avLst/>
            <a:gdLst/>
            <a:ahLst/>
            <a:cxnLst/>
            <a:rect r="r" b="b" t="t" l="l"/>
            <a:pathLst>
              <a:path h="2154246" w="3799413">
                <a:moveTo>
                  <a:pt x="0" y="0"/>
                </a:moveTo>
                <a:lnTo>
                  <a:pt x="3799413" y="0"/>
                </a:lnTo>
                <a:lnTo>
                  <a:pt x="3799413" y="2154247"/>
                </a:lnTo>
                <a:lnTo>
                  <a:pt x="0" y="2154247"/>
                </a:lnTo>
                <a:lnTo>
                  <a:pt x="0" y="0"/>
                </a:lnTo>
                <a:close/>
              </a:path>
            </a:pathLst>
          </a:custGeom>
          <a:blipFill>
            <a:blip r:embed="rId7"/>
            <a:stretch>
              <a:fillRect l="0" t="0" r="-799" b="0"/>
            </a:stretch>
          </a:blipFill>
          <a:ln w="28575" cap="sq">
            <a:solidFill>
              <a:srgbClr val="000000"/>
            </a:solidFill>
            <a:prstDash val="solid"/>
            <a:miter/>
          </a:ln>
        </p:spPr>
      </p:sp>
      <p:sp>
        <p:nvSpPr>
          <p:cNvPr name="Freeform 11" id="11"/>
          <p:cNvSpPr/>
          <p:nvPr/>
        </p:nvSpPr>
        <p:spPr>
          <a:xfrm flipH="false" flipV="false" rot="0">
            <a:off x="5001629" y="5408773"/>
            <a:ext cx="3846868" cy="2154246"/>
          </a:xfrm>
          <a:custGeom>
            <a:avLst/>
            <a:gdLst/>
            <a:ahLst/>
            <a:cxnLst/>
            <a:rect r="r" b="b" t="t" l="l"/>
            <a:pathLst>
              <a:path h="2154246" w="3846868">
                <a:moveTo>
                  <a:pt x="0" y="0"/>
                </a:moveTo>
                <a:lnTo>
                  <a:pt x="3846869" y="0"/>
                </a:lnTo>
                <a:lnTo>
                  <a:pt x="3846869" y="2154247"/>
                </a:lnTo>
                <a:lnTo>
                  <a:pt x="0" y="2154247"/>
                </a:lnTo>
                <a:lnTo>
                  <a:pt x="0" y="0"/>
                </a:lnTo>
                <a:close/>
              </a:path>
            </a:pathLst>
          </a:custGeom>
          <a:blipFill>
            <a:blip r:embed="rId8"/>
            <a:stretch>
              <a:fillRect l="0" t="0" r="0" b="0"/>
            </a:stretch>
          </a:blipFill>
          <a:ln w="28575" cap="sq">
            <a:solidFill>
              <a:srgbClr val="000000"/>
            </a:solidFill>
            <a:prstDash val="solid"/>
            <a:miter/>
          </a:ln>
        </p:spPr>
      </p:sp>
      <p:sp>
        <p:nvSpPr>
          <p:cNvPr name="Freeform 12" id="12"/>
          <p:cNvSpPr/>
          <p:nvPr/>
        </p:nvSpPr>
        <p:spPr>
          <a:xfrm flipH="false" flipV="false" rot="0">
            <a:off x="5057546" y="3144722"/>
            <a:ext cx="3790951" cy="2127671"/>
          </a:xfrm>
          <a:custGeom>
            <a:avLst/>
            <a:gdLst/>
            <a:ahLst/>
            <a:cxnLst/>
            <a:rect r="r" b="b" t="t" l="l"/>
            <a:pathLst>
              <a:path h="2127671" w="3790951">
                <a:moveTo>
                  <a:pt x="0" y="0"/>
                </a:moveTo>
                <a:lnTo>
                  <a:pt x="3790952" y="0"/>
                </a:lnTo>
                <a:lnTo>
                  <a:pt x="3790952" y="2127671"/>
                </a:lnTo>
                <a:lnTo>
                  <a:pt x="0" y="2127671"/>
                </a:lnTo>
                <a:lnTo>
                  <a:pt x="0" y="0"/>
                </a:lnTo>
                <a:close/>
              </a:path>
            </a:pathLst>
          </a:custGeom>
          <a:blipFill>
            <a:blip r:embed="rId9"/>
            <a:stretch>
              <a:fillRect l="0" t="0" r="0" b="0"/>
            </a:stretch>
          </a:blipFill>
          <a:ln w="19050" cap="sq">
            <a:solidFill>
              <a:srgbClr val="000000"/>
            </a:solidFill>
            <a:prstDash val="solid"/>
            <a:miter/>
          </a:ln>
        </p:spPr>
      </p:sp>
      <p:sp>
        <p:nvSpPr>
          <p:cNvPr name="TextBox 13" id="13"/>
          <p:cNvSpPr txBox="true"/>
          <p:nvPr/>
        </p:nvSpPr>
        <p:spPr>
          <a:xfrm rot="0">
            <a:off x="6994672" y="1209336"/>
            <a:ext cx="5470455" cy="662938"/>
          </a:xfrm>
          <a:prstGeom prst="rect">
            <a:avLst/>
          </a:prstGeom>
        </p:spPr>
        <p:txBody>
          <a:bodyPr anchor="t" rtlCol="false" tIns="0" lIns="0" bIns="0" rIns="0">
            <a:spAutoFit/>
          </a:bodyPr>
          <a:lstStyle/>
          <a:p>
            <a:pPr algn="ctr">
              <a:lnSpc>
                <a:spcPts val="4877"/>
              </a:lnSpc>
            </a:pPr>
            <a:r>
              <a:rPr lang="en-US" b="true" sz="5419" spc="-92">
                <a:solidFill>
                  <a:srgbClr val="FFD200"/>
                </a:solidFill>
                <a:latin typeface="Pinata Marks Rough Bold"/>
                <a:ea typeface="Pinata Marks Rough Bold"/>
                <a:cs typeface="Pinata Marks Rough Bold"/>
                <a:sym typeface="Pinata Marks Rough Bold"/>
              </a:rPr>
              <a:t>VENTANA COCINA</a:t>
            </a:r>
          </a:p>
        </p:txBody>
      </p:sp>
      <p:sp>
        <p:nvSpPr>
          <p:cNvPr name="TextBox 14" id="14"/>
          <p:cNvSpPr txBox="true"/>
          <p:nvPr/>
        </p:nvSpPr>
        <p:spPr>
          <a:xfrm rot="0">
            <a:off x="17594722" y="3011372"/>
            <a:ext cx="5981569" cy="730481"/>
          </a:xfrm>
          <a:prstGeom prst="rect">
            <a:avLst/>
          </a:prstGeom>
        </p:spPr>
        <p:txBody>
          <a:bodyPr anchor="t" rtlCol="false" tIns="0" lIns="0" bIns="0" rIns="0">
            <a:spAutoFit/>
          </a:bodyPr>
          <a:lstStyle/>
          <a:p>
            <a:pPr algn="ctr">
              <a:lnSpc>
                <a:spcPts val="5333"/>
              </a:lnSpc>
            </a:pPr>
            <a:r>
              <a:rPr lang="en-US" b="true" sz="5925" spc="-100">
                <a:solidFill>
                  <a:srgbClr val="FFD200"/>
                </a:solidFill>
                <a:latin typeface="Pinata Marks Rough Bold"/>
                <a:ea typeface="Pinata Marks Rough Bold"/>
                <a:cs typeface="Pinata Marks Rough Bold"/>
                <a:sym typeface="Pinata Marks Rough Bold"/>
              </a:rPr>
              <a:t>ANTES</a:t>
            </a:r>
          </a:p>
        </p:txBody>
      </p:sp>
      <p:sp>
        <p:nvSpPr>
          <p:cNvPr name="TextBox 15" id="15"/>
          <p:cNvSpPr txBox="true"/>
          <p:nvPr/>
        </p:nvSpPr>
        <p:spPr>
          <a:xfrm rot="0">
            <a:off x="2488826" y="200723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
        <p:nvSpPr>
          <p:cNvPr name="TextBox 16" id="16"/>
          <p:cNvSpPr txBox="true"/>
          <p:nvPr/>
        </p:nvSpPr>
        <p:spPr>
          <a:xfrm rot="0">
            <a:off x="11728557" y="200723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258699" y="574876"/>
            <a:ext cx="4379036" cy="1031473"/>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EXPLICACION DE LOS CAMBIOS</a:t>
            </a:r>
          </a:p>
        </p:txBody>
      </p:sp>
      <p:sp>
        <p:nvSpPr>
          <p:cNvPr name="TextBox 6" id="6"/>
          <p:cNvSpPr txBox="true"/>
          <p:nvPr/>
        </p:nvSpPr>
        <p:spPr>
          <a:xfrm rot="0">
            <a:off x="1353980" y="2365958"/>
            <a:ext cx="6229999" cy="5046181"/>
          </a:xfrm>
          <a:prstGeom prst="rect">
            <a:avLst/>
          </a:prstGeom>
        </p:spPr>
        <p:txBody>
          <a:bodyPr anchor="t" rtlCol="false" tIns="0" lIns="0" bIns="0" rIns="0">
            <a:spAutoFit/>
          </a:bodyPr>
          <a:lstStyle/>
          <a:p>
            <a:pPr algn="ctr">
              <a:lnSpc>
                <a:spcPts val="2863"/>
              </a:lnSpc>
            </a:pPr>
            <a:r>
              <a:rPr lang="en-US" sz="2045">
                <a:solidFill>
                  <a:srgbClr val="000000"/>
                </a:solidFill>
                <a:latin typeface="Ambitions"/>
                <a:ea typeface="Ambitions"/>
                <a:cs typeface="Ambitions"/>
                <a:sym typeface="Ambitions"/>
              </a:rPr>
              <a:t>ESTA VERSIÓN PRESENTA VIÑETAS CON ACCIONES ESCRITAS EN LUGAR DE DEMOSTRADAS, LO QUE HACE QUE LA COMPRENSIÓN DE LA ACCIÓN A REALIZAR SEA MÁS LENTA. ADEMÁS, UNA VEZ FINALIZADA LA VIÑETA, LA TECLA UTILIZADA PARA EJECUTAR LA ACCIÓN QUEDA OLVIDADA, Y NO HAY UNA FORMA RÁPIDA DE SABER QUÉ SE DEBE PRESIONAR.</a:t>
            </a:r>
          </a:p>
          <a:p>
            <a:pPr algn="ctr">
              <a:lnSpc>
                <a:spcPts val="2863"/>
              </a:lnSpc>
            </a:pPr>
            <a:r>
              <a:rPr lang="en-US" sz="2045">
                <a:solidFill>
                  <a:srgbClr val="000000"/>
                </a:solidFill>
                <a:latin typeface="Ambitions"/>
                <a:ea typeface="Ambitions"/>
                <a:cs typeface="Ambitions"/>
                <a:sym typeface="Ambitions"/>
              </a:rPr>
              <a:t>En cuanto al diseño de la cocina, no refleja adecuadamente la posición y el tipo de llama, lo que afecta negativamente el cumplimiento del segundo principio de la heurística de Nielsen: Relación entre el sistema y el mundo real</a:t>
            </a:r>
          </a:p>
        </p:txBody>
      </p:sp>
      <p:sp>
        <p:nvSpPr>
          <p:cNvPr name="TextBox 7" id="7"/>
          <p:cNvSpPr txBox="true"/>
          <p:nvPr/>
        </p:nvSpPr>
        <p:spPr>
          <a:xfrm rot="0">
            <a:off x="2122985" y="173017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PROBLEMAS</a:t>
            </a:r>
          </a:p>
        </p:txBody>
      </p:sp>
      <p:sp>
        <p:nvSpPr>
          <p:cNvPr name="TextBox 8" id="8"/>
          <p:cNvSpPr txBox="true"/>
          <p:nvPr/>
        </p:nvSpPr>
        <p:spPr>
          <a:xfrm rot="0">
            <a:off x="11827955" y="173017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SOLUCIONES </a:t>
            </a:r>
          </a:p>
        </p:txBody>
      </p:sp>
      <p:sp>
        <p:nvSpPr>
          <p:cNvPr name="TextBox 9" id="9"/>
          <p:cNvSpPr txBox="true"/>
          <p:nvPr/>
        </p:nvSpPr>
        <p:spPr>
          <a:xfrm rot="0">
            <a:off x="10902474" y="2365958"/>
            <a:ext cx="6229999" cy="4328763"/>
          </a:xfrm>
          <a:prstGeom prst="rect">
            <a:avLst/>
          </a:prstGeom>
        </p:spPr>
        <p:txBody>
          <a:bodyPr anchor="t" rtlCol="false" tIns="0" lIns="0" bIns="0" rIns="0">
            <a:spAutoFit/>
          </a:bodyPr>
          <a:lstStyle/>
          <a:p>
            <a:pPr algn="ctr">
              <a:lnSpc>
                <a:spcPts val="2863"/>
              </a:lnSpc>
            </a:pPr>
            <a:r>
              <a:rPr lang="en-US" sz="2045">
                <a:solidFill>
                  <a:srgbClr val="000000"/>
                </a:solidFill>
                <a:latin typeface="Ambitions"/>
                <a:ea typeface="Ambitions"/>
                <a:cs typeface="Ambitions"/>
                <a:sym typeface="Ambitions"/>
              </a:rPr>
              <a:t>PARA LAS VIÑETAS, SE AGREGARON IMÁGENES MÁS REPRESENTATIVAS EN LUGAR DE DEJAR SOLO EL TEXTO, LO QUE FACILITA Y ACELERA SU COMPRENSIÓN. PARA HACER EL PROCESO AÚN MÁS INTUITIVO, SE AÑADIERON LOS ÍCONOS DE LAS TECLAS Y BOTONES QUE SE UTILIZAN AL REALIZAR UNA ACCIÓN, COMO POR EJEMPLO "B" O "Z" (PARA TECLADO Y MANDO) PARA RECOGER UNA SARTÉN.</a:t>
            </a:r>
          </a:p>
          <a:p>
            <a:pPr algn="ctr">
              <a:lnSpc>
                <a:spcPts val="2863"/>
              </a:lnSpc>
            </a:pPr>
            <a:r>
              <a:rPr lang="en-US" sz="2045">
                <a:solidFill>
                  <a:srgbClr val="000000"/>
                </a:solidFill>
                <a:latin typeface="Ambitions"/>
                <a:ea typeface="Ambitions"/>
                <a:cs typeface="Ambitions"/>
                <a:sym typeface="Ambitions"/>
              </a:rPr>
              <a:t>Además, se modificó el diseño de la cocina, haciéndola más representativa, con luces que indican la posición de la perilla y el tipo de llama que se está utilizando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8958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76750" y="1483784"/>
            <a:ext cx="5418102" cy="3047682"/>
          </a:xfrm>
          <a:custGeom>
            <a:avLst/>
            <a:gdLst/>
            <a:ahLst/>
            <a:cxnLst/>
            <a:rect r="r" b="b" t="t" l="l"/>
            <a:pathLst>
              <a:path h="3047682" w="5418102">
                <a:moveTo>
                  <a:pt x="0" y="0"/>
                </a:moveTo>
                <a:lnTo>
                  <a:pt x="5418102" y="0"/>
                </a:lnTo>
                <a:lnTo>
                  <a:pt x="5418102" y="3047682"/>
                </a:lnTo>
                <a:lnTo>
                  <a:pt x="0" y="3047682"/>
                </a:lnTo>
                <a:lnTo>
                  <a:pt x="0" y="0"/>
                </a:lnTo>
                <a:close/>
              </a:path>
            </a:pathLst>
          </a:custGeom>
          <a:blipFill>
            <a:blip r:embed="rId2"/>
            <a:stretch>
              <a:fillRect l="0" t="0" r="0" b="0"/>
            </a:stretch>
          </a:blipFill>
          <a:ln w="28575" cap="sq">
            <a:solidFill>
              <a:srgbClr val="000000"/>
            </a:solidFill>
            <a:prstDash val="solid"/>
            <a:miter/>
          </a:ln>
        </p:spPr>
      </p:sp>
      <p:sp>
        <p:nvSpPr>
          <p:cNvPr name="Freeform 6" id="6"/>
          <p:cNvSpPr/>
          <p:nvPr/>
        </p:nvSpPr>
        <p:spPr>
          <a:xfrm flipH="false" flipV="false" rot="0">
            <a:off x="3554888" y="4664538"/>
            <a:ext cx="5479927" cy="3082459"/>
          </a:xfrm>
          <a:custGeom>
            <a:avLst/>
            <a:gdLst/>
            <a:ahLst/>
            <a:cxnLst/>
            <a:rect r="r" b="b" t="t" l="l"/>
            <a:pathLst>
              <a:path h="3082459" w="5479927">
                <a:moveTo>
                  <a:pt x="0" y="0"/>
                </a:moveTo>
                <a:lnTo>
                  <a:pt x="5479928" y="0"/>
                </a:lnTo>
                <a:lnTo>
                  <a:pt x="5479928" y="3082459"/>
                </a:lnTo>
                <a:lnTo>
                  <a:pt x="0" y="3082459"/>
                </a:lnTo>
                <a:lnTo>
                  <a:pt x="0" y="0"/>
                </a:lnTo>
                <a:close/>
              </a:path>
            </a:pathLst>
          </a:custGeom>
          <a:blipFill>
            <a:blip r:embed="rId3"/>
            <a:stretch>
              <a:fillRect l="0" t="0" r="0" b="0"/>
            </a:stretch>
          </a:blipFill>
          <a:ln w="28575" cap="sq">
            <a:solidFill>
              <a:srgbClr val="000000"/>
            </a:solidFill>
            <a:prstDash val="solid"/>
            <a:miter/>
          </a:ln>
        </p:spPr>
      </p:sp>
      <p:sp>
        <p:nvSpPr>
          <p:cNvPr name="Freeform 7" id="7"/>
          <p:cNvSpPr/>
          <p:nvPr/>
        </p:nvSpPr>
        <p:spPr>
          <a:xfrm flipH="false" flipV="false" rot="0">
            <a:off x="9273403" y="1749874"/>
            <a:ext cx="5455680" cy="3082459"/>
          </a:xfrm>
          <a:custGeom>
            <a:avLst/>
            <a:gdLst/>
            <a:ahLst/>
            <a:cxnLst/>
            <a:rect r="r" b="b" t="t" l="l"/>
            <a:pathLst>
              <a:path h="3082459" w="5455680">
                <a:moveTo>
                  <a:pt x="0" y="0"/>
                </a:moveTo>
                <a:lnTo>
                  <a:pt x="5455680" y="0"/>
                </a:lnTo>
                <a:lnTo>
                  <a:pt x="5455680" y="3082459"/>
                </a:lnTo>
                <a:lnTo>
                  <a:pt x="0" y="3082459"/>
                </a:lnTo>
                <a:lnTo>
                  <a:pt x="0" y="0"/>
                </a:lnTo>
                <a:close/>
              </a:path>
            </a:pathLst>
          </a:custGeom>
          <a:blipFill>
            <a:blip r:embed="rId4"/>
            <a:stretch>
              <a:fillRect l="0" t="0" r="0" b="0"/>
            </a:stretch>
          </a:blipFill>
          <a:ln w="28575" cap="sq">
            <a:solidFill>
              <a:srgbClr val="000000"/>
            </a:solidFill>
            <a:prstDash val="solid"/>
            <a:miter/>
          </a:ln>
        </p:spPr>
      </p:sp>
      <p:sp>
        <p:nvSpPr>
          <p:cNvPr name="Freeform 8" id="8"/>
          <p:cNvSpPr/>
          <p:nvPr/>
        </p:nvSpPr>
        <p:spPr>
          <a:xfrm flipH="false" flipV="false" rot="0">
            <a:off x="12323227" y="4966634"/>
            <a:ext cx="5387473" cy="3030453"/>
          </a:xfrm>
          <a:custGeom>
            <a:avLst/>
            <a:gdLst/>
            <a:ahLst/>
            <a:cxnLst/>
            <a:rect r="r" b="b" t="t" l="l"/>
            <a:pathLst>
              <a:path h="3030453" w="5387473">
                <a:moveTo>
                  <a:pt x="0" y="0"/>
                </a:moveTo>
                <a:lnTo>
                  <a:pt x="5387473" y="0"/>
                </a:lnTo>
                <a:lnTo>
                  <a:pt x="5387473" y="3030453"/>
                </a:lnTo>
                <a:lnTo>
                  <a:pt x="0" y="3030453"/>
                </a:lnTo>
                <a:lnTo>
                  <a:pt x="0" y="0"/>
                </a:lnTo>
                <a:close/>
              </a:path>
            </a:pathLst>
          </a:custGeom>
          <a:blipFill>
            <a:blip r:embed="rId5"/>
            <a:stretch>
              <a:fillRect l="0" t="0" r="0" b="0"/>
            </a:stretch>
          </a:blipFill>
          <a:ln w="28575" cap="sq">
            <a:solidFill>
              <a:srgbClr val="000000"/>
            </a:solidFill>
            <a:prstDash val="solid"/>
            <a:miter/>
          </a:ln>
        </p:spPr>
      </p:sp>
      <p:sp>
        <p:nvSpPr>
          <p:cNvPr name="TextBox 9" id="9"/>
          <p:cNvSpPr txBox="true"/>
          <p:nvPr/>
        </p:nvSpPr>
        <p:spPr>
          <a:xfrm rot="0">
            <a:off x="6954482" y="1213110"/>
            <a:ext cx="4379036" cy="536764"/>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PANTALLAS FINALES</a:t>
            </a:r>
          </a:p>
        </p:txBody>
      </p:sp>
      <p:sp>
        <p:nvSpPr>
          <p:cNvPr name="TextBox 10" id="10"/>
          <p:cNvSpPr txBox="true"/>
          <p:nvPr/>
        </p:nvSpPr>
        <p:spPr>
          <a:xfrm rot="0">
            <a:off x="10851021" y="4502891"/>
            <a:ext cx="2164980" cy="209067"/>
          </a:xfrm>
          <a:prstGeom prst="rect">
            <a:avLst/>
          </a:prstGeom>
        </p:spPr>
        <p:txBody>
          <a:bodyPr anchor="t" rtlCol="false" tIns="0" lIns="0" bIns="0" rIns="0">
            <a:spAutoFit/>
          </a:bodyPr>
          <a:lstStyle/>
          <a:p>
            <a:pPr algn="ctr">
              <a:lnSpc>
                <a:spcPts val="1663"/>
              </a:lnSpc>
              <a:spcBef>
                <a:spcPct val="0"/>
              </a:spcBef>
            </a:pPr>
            <a:r>
              <a:rPr lang="en-US" sz="1188" spc="-20">
                <a:solidFill>
                  <a:srgbClr val="FFFFFF"/>
                </a:solidFill>
                <a:latin typeface="MediaPro Heavy Condensed"/>
                <a:ea typeface="MediaPro Heavy Condensed"/>
                <a:cs typeface="MediaPro Heavy Condensed"/>
                <a:sym typeface="MediaPro Heavy Condensed"/>
              </a:rPr>
              <a:t>PULSA  ENTER PARA  CONTINUAR</a:t>
            </a:r>
          </a:p>
        </p:txBody>
      </p:sp>
      <p:sp>
        <p:nvSpPr>
          <p:cNvPr name="TextBox 11" id="11"/>
          <p:cNvSpPr txBox="true"/>
          <p:nvPr/>
        </p:nvSpPr>
        <p:spPr>
          <a:xfrm rot="0">
            <a:off x="14157256" y="7708897"/>
            <a:ext cx="2101730" cy="213319"/>
          </a:xfrm>
          <a:prstGeom prst="rect">
            <a:avLst/>
          </a:prstGeom>
        </p:spPr>
        <p:txBody>
          <a:bodyPr anchor="t" rtlCol="false" tIns="0" lIns="0" bIns="0" rIns="0">
            <a:spAutoFit/>
          </a:bodyPr>
          <a:lstStyle/>
          <a:p>
            <a:pPr algn="ctr">
              <a:lnSpc>
                <a:spcPts val="1615"/>
              </a:lnSpc>
              <a:spcBef>
                <a:spcPct val="0"/>
              </a:spcBef>
            </a:pPr>
            <a:r>
              <a:rPr lang="en-US" sz="1153" spc="-19">
                <a:solidFill>
                  <a:srgbClr val="FFFFFF"/>
                </a:solidFill>
                <a:latin typeface="MediaPro Heavy Condensed"/>
                <a:ea typeface="MediaPro Heavy Condensed"/>
                <a:cs typeface="MediaPro Heavy Condensed"/>
                <a:sym typeface="MediaPro Heavy Condensed"/>
              </a:rPr>
              <a:t>PULSA  ENTER PARA  CONTINUAR</a:t>
            </a:r>
          </a:p>
        </p:txBody>
      </p:sp>
      <p:sp>
        <p:nvSpPr>
          <p:cNvPr name="TextBox 12" id="12"/>
          <p:cNvSpPr txBox="true"/>
          <p:nvPr/>
        </p:nvSpPr>
        <p:spPr>
          <a:xfrm rot="0">
            <a:off x="11757585" y="8378087"/>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
        <p:nvSpPr>
          <p:cNvPr name="TextBox 13" id="13"/>
          <p:cNvSpPr txBox="true"/>
          <p:nvPr/>
        </p:nvSpPr>
        <p:spPr>
          <a:xfrm rot="0">
            <a:off x="3554888" y="8249523"/>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a:ln w="28575" cap="sq">
              <a:solidFill>
                <a:srgbClr val="000000"/>
              </a:solidFill>
              <a:prstDash val="solid"/>
              <a:miter/>
            </a:ln>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2176321"/>
            <a:ext cx="4908774" cy="2761186"/>
          </a:xfrm>
          <a:custGeom>
            <a:avLst/>
            <a:gdLst/>
            <a:ahLst/>
            <a:cxnLst/>
            <a:rect r="r" b="b" t="t" l="l"/>
            <a:pathLst>
              <a:path h="2761186" w="4908774">
                <a:moveTo>
                  <a:pt x="0" y="0"/>
                </a:moveTo>
                <a:lnTo>
                  <a:pt x="4908774" y="0"/>
                </a:lnTo>
                <a:lnTo>
                  <a:pt x="4908774" y="2761186"/>
                </a:lnTo>
                <a:lnTo>
                  <a:pt x="0" y="2761186"/>
                </a:lnTo>
                <a:lnTo>
                  <a:pt x="0" y="0"/>
                </a:lnTo>
                <a:close/>
              </a:path>
            </a:pathLst>
          </a:custGeom>
          <a:blipFill>
            <a:blip r:embed="rId2"/>
            <a:stretch>
              <a:fillRect l="0" t="0" r="0" b="0"/>
            </a:stretch>
          </a:blipFill>
          <a:ln w="28575" cap="sq">
            <a:solidFill>
              <a:srgbClr val="000000"/>
            </a:solidFill>
            <a:prstDash val="solid"/>
            <a:miter/>
          </a:ln>
        </p:spPr>
      </p:sp>
      <p:sp>
        <p:nvSpPr>
          <p:cNvPr name="Freeform 6" id="6"/>
          <p:cNvSpPr/>
          <p:nvPr/>
        </p:nvSpPr>
        <p:spPr>
          <a:xfrm flipH="false" flipV="false" rot="0">
            <a:off x="4332153" y="3724181"/>
            <a:ext cx="5244658" cy="2950120"/>
          </a:xfrm>
          <a:custGeom>
            <a:avLst/>
            <a:gdLst/>
            <a:ahLst/>
            <a:cxnLst/>
            <a:rect r="r" b="b" t="t" l="l"/>
            <a:pathLst>
              <a:path h="2950120" w="5244658">
                <a:moveTo>
                  <a:pt x="0" y="0"/>
                </a:moveTo>
                <a:lnTo>
                  <a:pt x="5244658" y="0"/>
                </a:lnTo>
                <a:lnTo>
                  <a:pt x="5244658" y="2950120"/>
                </a:lnTo>
                <a:lnTo>
                  <a:pt x="0" y="2950120"/>
                </a:lnTo>
                <a:lnTo>
                  <a:pt x="0" y="0"/>
                </a:lnTo>
                <a:close/>
              </a:path>
            </a:pathLst>
          </a:custGeom>
          <a:blipFill>
            <a:blip r:embed="rId3"/>
            <a:stretch>
              <a:fillRect l="0" t="0" r="0" b="0"/>
            </a:stretch>
          </a:blipFill>
          <a:ln w="28575" cap="sq">
            <a:solidFill>
              <a:srgbClr val="000000"/>
            </a:solidFill>
            <a:prstDash val="solid"/>
            <a:miter/>
          </a:ln>
        </p:spPr>
      </p:sp>
      <p:sp>
        <p:nvSpPr>
          <p:cNvPr name="Freeform 7" id="7"/>
          <p:cNvSpPr/>
          <p:nvPr/>
        </p:nvSpPr>
        <p:spPr>
          <a:xfrm flipH="false" flipV="false" rot="0">
            <a:off x="9999250" y="2176321"/>
            <a:ext cx="4469155" cy="2530659"/>
          </a:xfrm>
          <a:custGeom>
            <a:avLst/>
            <a:gdLst/>
            <a:ahLst/>
            <a:cxnLst/>
            <a:rect r="r" b="b" t="t" l="l"/>
            <a:pathLst>
              <a:path h="2530659" w="4469155">
                <a:moveTo>
                  <a:pt x="0" y="0"/>
                </a:moveTo>
                <a:lnTo>
                  <a:pt x="4469154" y="0"/>
                </a:lnTo>
                <a:lnTo>
                  <a:pt x="4469154" y="2530659"/>
                </a:lnTo>
                <a:lnTo>
                  <a:pt x="0" y="2530659"/>
                </a:lnTo>
                <a:lnTo>
                  <a:pt x="0" y="0"/>
                </a:lnTo>
                <a:close/>
              </a:path>
            </a:pathLst>
          </a:custGeom>
          <a:blipFill>
            <a:blip r:embed="rId4"/>
            <a:stretch>
              <a:fillRect l="0" t="0" r="0" b="0"/>
            </a:stretch>
          </a:blipFill>
          <a:ln w="28575" cap="sq">
            <a:solidFill>
              <a:srgbClr val="000000"/>
            </a:solidFill>
            <a:prstDash val="solid"/>
            <a:miter/>
          </a:ln>
        </p:spPr>
      </p:sp>
      <p:sp>
        <p:nvSpPr>
          <p:cNvPr name="Freeform 8" id="8"/>
          <p:cNvSpPr/>
          <p:nvPr/>
        </p:nvSpPr>
        <p:spPr>
          <a:xfrm flipH="false" flipV="false" rot="0">
            <a:off x="12581070" y="3968275"/>
            <a:ext cx="5099766" cy="2881368"/>
          </a:xfrm>
          <a:custGeom>
            <a:avLst/>
            <a:gdLst/>
            <a:ahLst/>
            <a:cxnLst/>
            <a:rect r="r" b="b" t="t" l="l"/>
            <a:pathLst>
              <a:path h="2881368" w="5099766">
                <a:moveTo>
                  <a:pt x="0" y="0"/>
                </a:moveTo>
                <a:lnTo>
                  <a:pt x="5099766" y="0"/>
                </a:lnTo>
                <a:lnTo>
                  <a:pt x="5099766" y="2881367"/>
                </a:lnTo>
                <a:lnTo>
                  <a:pt x="0" y="2881367"/>
                </a:lnTo>
                <a:lnTo>
                  <a:pt x="0" y="0"/>
                </a:lnTo>
                <a:close/>
              </a:path>
            </a:pathLst>
          </a:custGeom>
          <a:blipFill>
            <a:blip r:embed="rId5"/>
            <a:stretch>
              <a:fillRect l="0" t="0" r="0" b="0"/>
            </a:stretch>
          </a:blipFill>
          <a:ln w="28575" cap="sq">
            <a:solidFill>
              <a:srgbClr val="000000"/>
            </a:solidFill>
            <a:prstDash val="solid"/>
            <a:miter/>
          </a:ln>
        </p:spPr>
      </p:sp>
      <p:sp>
        <p:nvSpPr>
          <p:cNvPr name="TextBox 9" id="9"/>
          <p:cNvSpPr txBox="true"/>
          <p:nvPr/>
        </p:nvSpPr>
        <p:spPr>
          <a:xfrm rot="0">
            <a:off x="6954482" y="673331"/>
            <a:ext cx="4379036" cy="1031473"/>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PANTALLA FINAL EMPATE</a:t>
            </a:r>
          </a:p>
        </p:txBody>
      </p:sp>
      <p:sp>
        <p:nvSpPr>
          <p:cNvPr name="TextBox 10" id="10"/>
          <p:cNvSpPr txBox="true"/>
          <p:nvPr/>
        </p:nvSpPr>
        <p:spPr>
          <a:xfrm rot="0">
            <a:off x="2716781" y="7210504"/>
            <a:ext cx="4379036" cy="536704"/>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
        <p:nvSpPr>
          <p:cNvPr name="TextBox 11" id="11"/>
          <p:cNvSpPr txBox="true"/>
          <p:nvPr/>
        </p:nvSpPr>
        <p:spPr>
          <a:xfrm rot="0">
            <a:off x="12233827" y="7439516"/>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5" id="5"/>
          <p:cNvSpPr/>
          <p:nvPr/>
        </p:nvSpPr>
        <p:spPr>
          <a:xfrm flipH="false" flipV="false" rot="0">
            <a:off x="582290" y="2792004"/>
            <a:ext cx="8263547" cy="4645375"/>
          </a:xfrm>
          <a:custGeom>
            <a:avLst/>
            <a:gdLst/>
            <a:ahLst/>
            <a:cxnLst/>
            <a:rect r="r" b="b" t="t" l="l"/>
            <a:pathLst>
              <a:path h="4645375" w="8263547">
                <a:moveTo>
                  <a:pt x="0" y="0"/>
                </a:moveTo>
                <a:lnTo>
                  <a:pt x="8263547" y="0"/>
                </a:lnTo>
                <a:lnTo>
                  <a:pt x="8263547" y="4645375"/>
                </a:lnTo>
                <a:lnTo>
                  <a:pt x="0" y="4645375"/>
                </a:lnTo>
                <a:lnTo>
                  <a:pt x="0" y="0"/>
                </a:lnTo>
                <a:close/>
              </a:path>
            </a:pathLst>
          </a:custGeom>
          <a:blipFill>
            <a:blip r:embed="rId2"/>
            <a:stretch>
              <a:fillRect l="-869" t="-1380" r="0" b="0"/>
            </a:stretch>
          </a:blipFill>
          <a:ln w="28575" cap="sq">
            <a:solidFill>
              <a:srgbClr val="000000"/>
            </a:solidFill>
            <a:prstDash val="solid"/>
            <a:miter/>
          </a:ln>
        </p:spPr>
      </p:sp>
      <p:sp>
        <p:nvSpPr>
          <p:cNvPr name="Freeform 6" id="6"/>
          <p:cNvSpPr/>
          <p:nvPr/>
        </p:nvSpPr>
        <p:spPr>
          <a:xfrm flipH="false" flipV="false" rot="0">
            <a:off x="9167329" y="2747213"/>
            <a:ext cx="8330586" cy="4690167"/>
          </a:xfrm>
          <a:custGeom>
            <a:avLst/>
            <a:gdLst/>
            <a:ahLst/>
            <a:cxnLst/>
            <a:rect r="r" b="b" t="t" l="l"/>
            <a:pathLst>
              <a:path h="4690167" w="8330586">
                <a:moveTo>
                  <a:pt x="0" y="0"/>
                </a:moveTo>
                <a:lnTo>
                  <a:pt x="8330586" y="0"/>
                </a:lnTo>
                <a:lnTo>
                  <a:pt x="8330586" y="4690166"/>
                </a:lnTo>
                <a:lnTo>
                  <a:pt x="0" y="4690166"/>
                </a:lnTo>
                <a:lnTo>
                  <a:pt x="0" y="0"/>
                </a:lnTo>
                <a:close/>
              </a:path>
            </a:pathLst>
          </a:custGeom>
          <a:blipFill>
            <a:blip r:embed="rId3"/>
            <a:stretch>
              <a:fillRect l="-280" t="-412" r="0" b="0"/>
            </a:stretch>
          </a:blipFill>
          <a:ln w="28575" cap="sq">
            <a:solidFill>
              <a:srgbClr val="000000"/>
            </a:solidFill>
            <a:prstDash val="solid"/>
            <a:miter/>
          </a:ln>
        </p:spPr>
      </p:sp>
      <p:sp>
        <p:nvSpPr>
          <p:cNvPr name="TextBox 7" id="7"/>
          <p:cNvSpPr txBox="true"/>
          <p:nvPr/>
        </p:nvSpPr>
        <p:spPr>
          <a:xfrm rot="0">
            <a:off x="6954482" y="1168336"/>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CRÉDITOS</a:t>
            </a:r>
          </a:p>
        </p:txBody>
      </p:sp>
      <p:sp>
        <p:nvSpPr>
          <p:cNvPr name="TextBox 8" id="8"/>
          <p:cNvSpPr txBox="true"/>
          <p:nvPr/>
        </p:nvSpPr>
        <p:spPr>
          <a:xfrm rot="0">
            <a:off x="11370545" y="7964821"/>
            <a:ext cx="4379036" cy="536704"/>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
        <p:nvSpPr>
          <p:cNvPr name="TextBox 9" id="9"/>
          <p:cNvSpPr txBox="true"/>
          <p:nvPr/>
        </p:nvSpPr>
        <p:spPr>
          <a:xfrm rot="0">
            <a:off x="2739794" y="7964821"/>
            <a:ext cx="4379036" cy="536704"/>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258699" y="574876"/>
            <a:ext cx="4379036" cy="1031473"/>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EXPLICACION DE LOS CAMBIOS</a:t>
            </a:r>
          </a:p>
        </p:txBody>
      </p:sp>
      <p:sp>
        <p:nvSpPr>
          <p:cNvPr name="TextBox 6" id="6"/>
          <p:cNvSpPr txBox="true"/>
          <p:nvPr/>
        </p:nvSpPr>
        <p:spPr>
          <a:xfrm rot="0">
            <a:off x="1353980" y="2365958"/>
            <a:ext cx="6229999" cy="5046181"/>
          </a:xfrm>
          <a:prstGeom prst="rect">
            <a:avLst/>
          </a:prstGeom>
        </p:spPr>
        <p:txBody>
          <a:bodyPr anchor="t" rtlCol="false" tIns="0" lIns="0" bIns="0" rIns="0">
            <a:spAutoFit/>
          </a:bodyPr>
          <a:lstStyle/>
          <a:p>
            <a:pPr algn="ctr">
              <a:lnSpc>
                <a:spcPts val="2863"/>
              </a:lnSpc>
            </a:pPr>
            <a:r>
              <a:rPr lang="en-US" sz="2045">
                <a:solidFill>
                  <a:srgbClr val="000000"/>
                </a:solidFill>
                <a:latin typeface="Ambitions"/>
                <a:ea typeface="Ambitions"/>
                <a:cs typeface="Ambitions"/>
                <a:sym typeface="Ambitions"/>
              </a:rPr>
              <a:t>EN EL CASO DE LAS PANTALLAS FINALES, LAS IMÁGENES NO ERAN COHERENTES ENTRE SÍ, ADEMÁS DE QUE NO EXISTÍA SENTIDO ENTRE EL COLOR DE LOS TEXTOS Y EL RESTO, FALLANDO EN CUMPLIR LOS PRINCIPIOS DE DISEÑO DE GESTALT, NO PRESENTANDO SIMILITUD NI SIMETRÍA EN CADA UNA DE ESTAS Y TAMPOCO TENIENDO LA CONSISTENCIA Y ESTÁNDARES PROPUESTOS POR NIELSEN. ADEMÁS, PARA PASAR DE UNA A OTRA EL BOTÓN DE CONTINUAR SE ENCONTRABA EN DIFERENTES POSICIONES, COMPLICANDO LA LEGIBILIDAD Y ALTERANDO LA JERARQUÍA EN CADA SALTO DE PÁGINA, SIENDO PROBLEMÁTICO Y QUE ESTAS SON SIMILARES ENTRE SÍ.</a:t>
            </a:r>
          </a:p>
        </p:txBody>
      </p:sp>
      <p:sp>
        <p:nvSpPr>
          <p:cNvPr name="TextBox 7" id="7"/>
          <p:cNvSpPr txBox="true"/>
          <p:nvPr/>
        </p:nvSpPr>
        <p:spPr>
          <a:xfrm rot="0">
            <a:off x="2122985" y="173017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PROBLEMAS</a:t>
            </a:r>
          </a:p>
        </p:txBody>
      </p:sp>
      <p:sp>
        <p:nvSpPr>
          <p:cNvPr name="TextBox 8" id="8"/>
          <p:cNvSpPr txBox="true"/>
          <p:nvPr/>
        </p:nvSpPr>
        <p:spPr>
          <a:xfrm rot="0">
            <a:off x="11827955" y="173017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SOLUCIONES </a:t>
            </a:r>
          </a:p>
        </p:txBody>
      </p:sp>
      <p:sp>
        <p:nvSpPr>
          <p:cNvPr name="TextBox 9" id="9"/>
          <p:cNvSpPr txBox="true"/>
          <p:nvPr/>
        </p:nvSpPr>
        <p:spPr>
          <a:xfrm rot="0">
            <a:off x="10902474" y="2365958"/>
            <a:ext cx="6229999" cy="5046181"/>
          </a:xfrm>
          <a:prstGeom prst="rect">
            <a:avLst/>
          </a:prstGeom>
        </p:spPr>
        <p:txBody>
          <a:bodyPr anchor="t" rtlCol="false" tIns="0" lIns="0" bIns="0" rIns="0">
            <a:spAutoFit/>
          </a:bodyPr>
          <a:lstStyle/>
          <a:p>
            <a:pPr algn="ctr">
              <a:lnSpc>
                <a:spcPts val="2863"/>
              </a:lnSpc>
            </a:pPr>
            <a:r>
              <a:rPr lang="en-US" sz="2045">
                <a:solidFill>
                  <a:srgbClr val="000000"/>
                </a:solidFill>
                <a:latin typeface="Ambitions"/>
                <a:ea typeface="Ambitions"/>
                <a:cs typeface="Ambitions"/>
                <a:sym typeface="Ambitions"/>
              </a:rPr>
              <a:t>LA SOLUCIÓN FUE CLARA PARA ESTAS PANTALLAS, PRIMERO, ADAPTARLAS A LA PALETA DE COLORES ACTUALIZADA PARA ESTA NUEVA INSTANCIA, SIMPLIFICAR EL SALTO DE UNA PANTALLA A OTRA MENDIANTA A SOLO TENER QUE APRETAR ALGUN BOTÓN (DE LIBRE ELECCION), ESTANDARIZANDO LAS FUENTES, Y FINALMETE , ARREGLANDO TODOS LOS ELEMENTOS GRAFICOS Y HACIÉNDOLOS SIMILARES ENTRE SI.TODO ESTO CON EL SENTIDO DE MANTENER LA MISMA LINEA DE DISÑO DE INTERFAZES DE LAS DEMAS PANTALLAS (MINIMALISTA Y COLORIDO) Y SIMPLIFICANDO LA NAVEGACIÓN ENTRE PANTALLAS MANTENIENDO LA MISMA ESCALA ENTRE LAS CONSECUTIVAS.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350395" y="3552394"/>
            <a:ext cx="9587210" cy="3336677"/>
          </a:xfrm>
          <a:prstGeom prst="rect">
            <a:avLst/>
          </a:prstGeom>
        </p:spPr>
        <p:txBody>
          <a:bodyPr anchor="t" rtlCol="false" tIns="0" lIns="0" bIns="0" rIns="0">
            <a:spAutoFit/>
          </a:bodyPr>
          <a:lstStyle/>
          <a:p>
            <a:pPr algn="ctr">
              <a:lnSpc>
                <a:spcPts val="8548"/>
              </a:lnSpc>
            </a:pPr>
            <a:r>
              <a:rPr lang="en-US" b="true" sz="9497" spc="-161">
                <a:solidFill>
                  <a:srgbClr val="FFD200"/>
                </a:solidFill>
                <a:latin typeface="Pinata Marks Rough Heavy"/>
                <a:ea typeface="Pinata Marks Rough Heavy"/>
                <a:cs typeface="Pinata Marks Rough Heavy"/>
                <a:sym typeface="Pinata Marks Rough Heavy"/>
              </a:rPr>
              <a:t>¡MUCHAS GRACIAS POR SU ATENCIÓN!</a:t>
            </a:r>
          </a:p>
        </p:txBody>
      </p:sp>
      <p:grpSp>
        <p:nvGrpSpPr>
          <p:cNvPr name="Group 6" id="6"/>
          <p:cNvGrpSpPr/>
          <p:nvPr/>
        </p:nvGrpSpPr>
        <p:grpSpPr>
          <a:xfrm rot="1492573">
            <a:off x="-1677703" y="4481456"/>
            <a:ext cx="5193604" cy="8776505"/>
            <a:chOff x="0" y="0"/>
            <a:chExt cx="6924805" cy="11702007"/>
          </a:xfrm>
        </p:grpSpPr>
        <p:sp>
          <p:nvSpPr>
            <p:cNvPr name="Freeform 7" id="7"/>
            <p:cNvSpPr/>
            <p:nvPr/>
          </p:nvSpPr>
          <p:spPr>
            <a:xfrm flipH="false" flipV="false" rot="5244956">
              <a:off x="540762" y="3813145"/>
              <a:ext cx="1692232" cy="1692232"/>
            </a:xfrm>
            <a:custGeom>
              <a:avLst/>
              <a:gdLst/>
              <a:ahLst/>
              <a:cxnLst/>
              <a:rect r="r" b="b" t="t" l="l"/>
              <a:pathLst>
                <a:path h="1692232" w="1692232">
                  <a:moveTo>
                    <a:pt x="0" y="0"/>
                  </a:moveTo>
                  <a:lnTo>
                    <a:pt x="1692232" y="0"/>
                  </a:lnTo>
                  <a:lnTo>
                    <a:pt x="1692232" y="1692232"/>
                  </a:lnTo>
                  <a:lnTo>
                    <a:pt x="0" y="169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2180400"/>
              <a:ext cx="6924805" cy="9521607"/>
            </a:xfrm>
            <a:custGeom>
              <a:avLst/>
              <a:gdLst/>
              <a:ahLst/>
              <a:cxnLst/>
              <a:rect r="r" b="b" t="t" l="l"/>
              <a:pathLst>
                <a:path h="9521607" w="6924805">
                  <a:moveTo>
                    <a:pt x="0" y="0"/>
                  </a:moveTo>
                  <a:lnTo>
                    <a:pt x="6924805" y="0"/>
                  </a:lnTo>
                  <a:lnTo>
                    <a:pt x="6924805" y="9521607"/>
                  </a:lnTo>
                  <a:lnTo>
                    <a:pt x="0" y="9521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06159">
              <a:off x="1731201" y="313876"/>
              <a:ext cx="3462402" cy="3733048"/>
            </a:xfrm>
            <a:custGeom>
              <a:avLst/>
              <a:gdLst/>
              <a:ahLst/>
              <a:cxnLst/>
              <a:rect r="r" b="b" t="t" l="l"/>
              <a:pathLst>
                <a:path h="3733048" w="3462402">
                  <a:moveTo>
                    <a:pt x="0" y="0"/>
                  </a:moveTo>
                  <a:lnTo>
                    <a:pt x="3462403" y="0"/>
                  </a:lnTo>
                  <a:lnTo>
                    <a:pt x="3462403" y="3733048"/>
                  </a:lnTo>
                  <a:lnTo>
                    <a:pt x="0" y="3733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646670" y="5542663"/>
              <a:ext cx="3367561" cy="988748"/>
            </a:xfrm>
            <a:custGeom>
              <a:avLst/>
              <a:gdLst/>
              <a:ahLst/>
              <a:cxnLst/>
              <a:rect r="r" b="b" t="t" l="l"/>
              <a:pathLst>
                <a:path h="988748" w="3367561">
                  <a:moveTo>
                    <a:pt x="0" y="0"/>
                  </a:moveTo>
                  <a:lnTo>
                    <a:pt x="3367561" y="0"/>
                  </a:lnTo>
                  <a:lnTo>
                    <a:pt x="3367561" y="988749"/>
                  </a:lnTo>
                  <a:lnTo>
                    <a:pt x="0" y="9887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728773">
            <a:off x="803643" y="4057305"/>
            <a:ext cx="9048576" cy="1316562"/>
          </a:xfrm>
          <a:prstGeom prst="rect">
            <a:avLst/>
          </a:prstGeom>
        </p:spPr>
        <p:txBody>
          <a:bodyPr anchor="t" rtlCol="false" tIns="0" lIns="0" bIns="0" rIns="0">
            <a:spAutoFit/>
          </a:bodyPr>
          <a:lstStyle/>
          <a:p>
            <a:pPr algn="ctr">
              <a:lnSpc>
                <a:spcPts val="9754"/>
              </a:lnSpc>
            </a:pPr>
            <a:r>
              <a:rPr lang="en-US" b="true" sz="10838" spc="-184">
                <a:solidFill>
                  <a:srgbClr val="FFFFFF"/>
                </a:solidFill>
                <a:latin typeface="Pinata Marks Heavy"/>
                <a:ea typeface="Pinata Marks Heavy"/>
                <a:cs typeface="Pinata Marks Heavy"/>
                <a:sym typeface="Pinata Marks Heavy"/>
              </a:rPr>
              <a:t>COOKING!</a:t>
            </a:r>
          </a:p>
        </p:txBody>
      </p:sp>
      <p:sp>
        <p:nvSpPr>
          <p:cNvPr name="TextBox 4" id="4"/>
          <p:cNvSpPr txBox="true"/>
          <p:nvPr/>
        </p:nvSpPr>
        <p:spPr>
          <a:xfrm rot="-728773">
            <a:off x="566925" y="2834381"/>
            <a:ext cx="8780834" cy="1277830"/>
          </a:xfrm>
          <a:prstGeom prst="rect">
            <a:avLst/>
          </a:prstGeom>
        </p:spPr>
        <p:txBody>
          <a:bodyPr anchor="t" rtlCol="false" tIns="0" lIns="0" bIns="0" rIns="0">
            <a:spAutoFit/>
          </a:bodyPr>
          <a:lstStyle/>
          <a:p>
            <a:pPr algn="ctr">
              <a:lnSpc>
                <a:spcPts val="9465"/>
              </a:lnSpc>
            </a:pPr>
            <a:r>
              <a:rPr lang="en-US" b="true" sz="10517" spc="-178">
                <a:solidFill>
                  <a:srgbClr val="FFD200"/>
                </a:solidFill>
                <a:latin typeface="Pinata Marks Rough Heavy"/>
                <a:ea typeface="Pinata Marks Rough Heavy"/>
                <a:cs typeface="Pinata Marks Rough Heavy"/>
                <a:sym typeface="Pinata Marks Rough Heavy"/>
              </a:rPr>
              <a:t>KING</a:t>
            </a:r>
          </a:p>
        </p:txBody>
      </p:sp>
      <p:sp>
        <p:nvSpPr>
          <p:cNvPr name="TextBox 5" id="5"/>
          <p:cNvSpPr txBox="true"/>
          <p:nvPr/>
        </p:nvSpPr>
        <p:spPr>
          <a:xfrm rot="-728773">
            <a:off x="5526776" y="3281063"/>
            <a:ext cx="2516049" cy="706424"/>
          </a:xfrm>
          <a:prstGeom prst="rect">
            <a:avLst/>
          </a:prstGeom>
        </p:spPr>
        <p:txBody>
          <a:bodyPr anchor="t" rtlCol="false" tIns="0" lIns="0" bIns="0" rIns="0">
            <a:spAutoFit/>
          </a:bodyPr>
          <a:lstStyle/>
          <a:p>
            <a:pPr algn="ctr">
              <a:lnSpc>
                <a:spcPts val="2712"/>
              </a:lnSpc>
            </a:pPr>
            <a:r>
              <a:rPr lang="en-US" b="true" sz="3013" spc="-51">
                <a:solidFill>
                  <a:srgbClr val="FFD200"/>
                </a:solidFill>
                <a:latin typeface="Pinata Marks Rough Heavy"/>
                <a:ea typeface="Pinata Marks Rough Heavy"/>
                <a:cs typeface="Pinata Marks Rough Heavy"/>
                <a:sym typeface="Pinata Marks Rough Heavy"/>
              </a:rPr>
              <a:t>OF</a:t>
            </a:r>
          </a:p>
          <a:p>
            <a:pPr algn="ctr">
              <a:lnSpc>
                <a:spcPts val="2712"/>
              </a:lnSpc>
            </a:pPr>
          </a:p>
        </p:txBody>
      </p:sp>
      <p:sp>
        <p:nvSpPr>
          <p:cNvPr name="TextBox 6" id="6"/>
          <p:cNvSpPr txBox="true"/>
          <p:nvPr/>
        </p:nvSpPr>
        <p:spPr>
          <a:xfrm rot="-728773">
            <a:off x="1540948" y="3769052"/>
            <a:ext cx="3214797" cy="465125"/>
          </a:xfrm>
          <a:prstGeom prst="rect">
            <a:avLst/>
          </a:prstGeom>
        </p:spPr>
        <p:txBody>
          <a:bodyPr anchor="t" rtlCol="false" tIns="0" lIns="0" bIns="0" rIns="0">
            <a:spAutoFit/>
          </a:bodyPr>
          <a:lstStyle/>
          <a:p>
            <a:pPr algn="ctr">
              <a:lnSpc>
                <a:spcPts val="3465"/>
              </a:lnSpc>
            </a:pPr>
            <a:r>
              <a:rPr lang="en-US" b="true" sz="3850" spc="-65">
                <a:solidFill>
                  <a:srgbClr val="FFD200"/>
                </a:solidFill>
                <a:latin typeface="Pinata Marks Rough Heavy"/>
                <a:ea typeface="Pinata Marks Rough Heavy"/>
                <a:cs typeface="Pinata Marks Rough Heavy"/>
                <a:sym typeface="Pinata Marks Rough Heavy"/>
              </a:rPr>
              <a:t>THE </a:t>
            </a:r>
          </a:p>
        </p:txBody>
      </p:sp>
      <p:sp>
        <p:nvSpPr>
          <p:cNvPr name="TextBox 7" id="7"/>
          <p:cNvSpPr txBox="true"/>
          <p:nvPr/>
        </p:nvSpPr>
        <p:spPr>
          <a:xfrm rot="0">
            <a:off x="9483680" y="710627"/>
            <a:ext cx="6751439" cy="916305"/>
          </a:xfrm>
          <a:prstGeom prst="rect">
            <a:avLst/>
          </a:prstGeom>
        </p:spPr>
        <p:txBody>
          <a:bodyPr anchor="t" rtlCol="false" tIns="0" lIns="0" bIns="0" rIns="0">
            <a:spAutoFit/>
          </a:bodyPr>
          <a:lstStyle/>
          <a:p>
            <a:pPr algn="ctr">
              <a:lnSpc>
                <a:spcPts val="6719"/>
              </a:lnSpc>
            </a:pPr>
            <a:r>
              <a:rPr lang="en-US" sz="4800">
                <a:solidFill>
                  <a:srgbClr val="000000"/>
                </a:solidFill>
                <a:latin typeface="Ambitions"/>
                <a:ea typeface="Ambitions"/>
                <a:cs typeface="Ambitions"/>
                <a:sym typeface="Ambitions"/>
              </a:rPr>
              <a:t>AGENDA DE CONTENIDOS</a:t>
            </a:r>
          </a:p>
        </p:txBody>
      </p:sp>
      <p:sp>
        <p:nvSpPr>
          <p:cNvPr name="TextBox 8" id="8"/>
          <p:cNvSpPr txBox="true"/>
          <p:nvPr/>
        </p:nvSpPr>
        <p:spPr>
          <a:xfrm rot="0">
            <a:off x="9383907" y="1701888"/>
            <a:ext cx="5266134" cy="3647620"/>
          </a:xfrm>
          <a:prstGeom prst="rect">
            <a:avLst/>
          </a:prstGeom>
        </p:spPr>
        <p:txBody>
          <a:bodyPr anchor="t" rtlCol="false" tIns="0" lIns="0" bIns="0" rIns="0">
            <a:spAutoFit/>
          </a:bodyPr>
          <a:lstStyle/>
          <a:p>
            <a:pPr algn="l" marL="732534" indent="-366267" lvl="1">
              <a:lnSpc>
                <a:spcPts val="4750"/>
              </a:lnSpc>
              <a:buAutoNum type="arabicPeriod" startAt="1"/>
            </a:pPr>
            <a:r>
              <a:rPr lang="en-US" sz="3392">
                <a:solidFill>
                  <a:srgbClr val="000000"/>
                </a:solidFill>
                <a:latin typeface="Ambitions"/>
                <a:ea typeface="Ambitions"/>
                <a:cs typeface="Ambitions"/>
                <a:sym typeface="Ambitions"/>
              </a:rPr>
              <a:t>Pantalla de inicio</a:t>
            </a:r>
          </a:p>
          <a:p>
            <a:pPr algn="l" marL="732534" indent="-366267" lvl="1">
              <a:lnSpc>
                <a:spcPts val="4750"/>
              </a:lnSpc>
              <a:buAutoNum type="arabicPeriod" startAt="1"/>
            </a:pPr>
            <a:r>
              <a:rPr lang="en-US" sz="3392">
                <a:solidFill>
                  <a:srgbClr val="000000"/>
                </a:solidFill>
                <a:latin typeface="Ambitions"/>
                <a:ea typeface="Ambitions"/>
                <a:cs typeface="Ambitions"/>
                <a:sym typeface="Ambitions"/>
              </a:rPr>
              <a:t>Pantalla de opciones</a:t>
            </a:r>
          </a:p>
          <a:p>
            <a:pPr algn="l" marL="732534" indent="-366267" lvl="1">
              <a:lnSpc>
                <a:spcPts val="4750"/>
              </a:lnSpc>
              <a:buAutoNum type="arabicPeriod" startAt="1"/>
            </a:pPr>
            <a:r>
              <a:rPr lang="en-US" sz="3392">
                <a:solidFill>
                  <a:srgbClr val="000000"/>
                </a:solidFill>
                <a:latin typeface="Ambitions"/>
                <a:ea typeface="Ambitions"/>
                <a:cs typeface="Ambitions"/>
                <a:sym typeface="Ambitions"/>
              </a:rPr>
              <a:t>Pantalla de instrucciones</a:t>
            </a:r>
          </a:p>
          <a:p>
            <a:pPr algn="l" marL="732534" indent="-366267" lvl="1">
              <a:lnSpc>
                <a:spcPts val="4750"/>
              </a:lnSpc>
              <a:buAutoNum type="arabicPeriod" startAt="1"/>
            </a:pPr>
            <a:r>
              <a:rPr lang="en-US" sz="3392">
                <a:solidFill>
                  <a:srgbClr val="000000"/>
                </a:solidFill>
                <a:latin typeface="Ambitions"/>
                <a:ea typeface="Ambitions"/>
                <a:cs typeface="Ambitions"/>
                <a:sym typeface="Ambitions"/>
              </a:rPr>
              <a:t>Viñetas </a:t>
            </a:r>
          </a:p>
          <a:p>
            <a:pPr algn="l" marL="732534" indent="-366267" lvl="1">
              <a:lnSpc>
                <a:spcPts val="4750"/>
              </a:lnSpc>
              <a:buAutoNum type="arabicPeriod" startAt="1"/>
            </a:pPr>
            <a:r>
              <a:rPr lang="en-US" sz="3392">
                <a:solidFill>
                  <a:srgbClr val="000000"/>
                </a:solidFill>
                <a:latin typeface="Ambitions"/>
                <a:ea typeface="Ambitions"/>
                <a:cs typeface="Ambitions"/>
                <a:sym typeface="Ambitions"/>
              </a:rPr>
              <a:t>Prompts de acciones</a:t>
            </a:r>
          </a:p>
          <a:p>
            <a:pPr algn="l" marL="732534" indent="-366267" lvl="1">
              <a:lnSpc>
                <a:spcPts val="4750"/>
              </a:lnSpc>
              <a:buAutoNum type="arabicPeriod" startAt="1"/>
            </a:pPr>
            <a:r>
              <a:rPr lang="en-US" sz="3392">
                <a:solidFill>
                  <a:srgbClr val="000000"/>
                </a:solidFill>
                <a:latin typeface="Ambitions"/>
                <a:ea typeface="Ambitions"/>
                <a:cs typeface="Ambitions"/>
                <a:sym typeface="Ambitions"/>
              </a:rPr>
              <a:t>Pantallas de fin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10404" y="2731732"/>
            <a:ext cx="8575175" cy="4823536"/>
          </a:xfrm>
          <a:custGeom>
            <a:avLst/>
            <a:gdLst/>
            <a:ahLst/>
            <a:cxnLst/>
            <a:rect r="r" b="b" t="t" l="l"/>
            <a:pathLst>
              <a:path h="4823536" w="8575175">
                <a:moveTo>
                  <a:pt x="0" y="0"/>
                </a:moveTo>
                <a:lnTo>
                  <a:pt x="8575175" y="0"/>
                </a:lnTo>
                <a:lnTo>
                  <a:pt x="8575175" y="4823536"/>
                </a:lnTo>
                <a:lnTo>
                  <a:pt x="0" y="4823536"/>
                </a:lnTo>
                <a:lnTo>
                  <a:pt x="0" y="0"/>
                </a:lnTo>
                <a:close/>
              </a:path>
            </a:pathLst>
          </a:custGeom>
          <a:blipFill>
            <a:blip r:embed="rId2"/>
            <a:stretch>
              <a:fillRect l="0" t="0" r="0" b="0"/>
            </a:stretch>
          </a:blipFill>
          <a:ln w="28575" cap="sq">
            <a:solidFill>
              <a:srgbClr val="000000"/>
            </a:solidFill>
            <a:prstDash val="solid"/>
            <a:miter/>
          </a:ln>
        </p:spPr>
      </p:sp>
      <p:sp>
        <p:nvSpPr>
          <p:cNvPr name="Freeform 6" id="6"/>
          <p:cNvSpPr/>
          <p:nvPr/>
        </p:nvSpPr>
        <p:spPr>
          <a:xfrm flipH="false" flipV="false" rot="0">
            <a:off x="9342531" y="2731732"/>
            <a:ext cx="8435065" cy="4744724"/>
          </a:xfrm>
          <a:custGeom>
            <a:avLst/>
            <a:gdLst/>
            <a:ahLst/>
            <a:cxnLst/>
            <a:rect r="r" b="b" t="t" l="l"/>
            <a:pathLst>
              <a:path h="4744724" w="8435065">
                <a:moveTo>
                  <a:pt x="0" y="0"/>
                </a:moveTo>
                <a:lnTo>
                  <a:pt x="8435065" y="0"/>
                </a:lnTo>
                <a:lnTo>
                  <a:pt x="8435065" y="4744724"/>
                </a:lnTo>
                <a:lnTo>
                  <a:pt x="0" y="4744724"/>
                </a:lnTo>
                <a:lnTo>
                  <a:pt x="0" y="0"/>
                </a:lnTo>
                <a:close/>
              </a:path>
            </a:pathLst>
          </a:custGeom>
          <a:blipFill>
            <a:blip r:embed="rId3"/>
            <a:stretch>
              <a:fillRect l="0" t="0" r="0" b="0"/>
            </a:stretch>
          </a:blipFill>
          <a:ln w="28575" cap="sq">
            <a:solidFill>
              <a:srgbClr val="000000"/>
            </a:solidFill>
            <a:prstDash val="solid"/>
            <a:miter/>
          </a:ln>
        </p:spPr>
      </p:sp>
      <p:sp>
        <p:nvSpPr>
          <p:cNvPr name="TextBox 7" id="7"/>
          <p:cNvSpPr txBox="true"/>
          <p:nvPr/>
        </p:nvSpPr>
        <p:spPr>
          <a:xfrm rot="0">
            <a:off x="7258699" y="574876"/>
            <a:ext cx="4379036" cy="1031473"/>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PANTALLA DE INICIO</a:t>
            </a:r>
          </a:p>
        </p:txBody>
      </p:sp>
      <p:sp>
        <p:nvSpPr>
          <p:cNvPr name="TextBox 8" id="8"/>
          <p:cNvSpPr txBox="true"/>
          <p:nvPr/>
        </p:nvSpPr>
        <p:spPr>
          <a:xfrm rot="0">
            <a:off x="2774314" y="7872379"/>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
        <p:nvSpPr>
          <p:cNvPr name="TextBox 9" id="9"/>
          <p:cNvSpPr txBox="true"/>
          <p:nvPr/>
        </p:nvSpPr>
        <p:spPr>
          <a:xfrm rot="0">
            <a:off x="11370545" y="7965057"/>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145898" y="2325820"/>
            <a:ext cx="9996205" cy="5635360"/>
          </a:xfrm>
          <a:custGeom>
            <a:avLst/>
            <a:gdLst/>
            <a:ahLst/>
            <a:cxnLst/>
            <a:rect r="r" b="b" t="t" l="l"/>
            <a:pathLst>
              <a:path h="5635360" w="9996205">
                <a:moveTo>
                  <a:pt x="0" y="0"/>
                </a:moveTo>
                <a:lnTo>
                  <a:pt x="9996204" y="0"/>
                </a:lnTo>
                <a:lnTo>
                  <a:pt x="9996204" y="5635360"/>
                </a:lnTo>
                <a:lnTo>
                  <a:pt x="0" y="5635360"/>
                </a:lnTo>
                <a:lnTo>
                  <a:pt x="0" y="0"/>
                </a:lnTo>
                <a:close/>
              </a:path>
            </a:pathLst>
          </a:custGeom>
          <a:blipFill>
            <a:blip r:embed="rId2"/>
            <a:stretch>
              <a:fillRect l="0" t="0" r="0" b="0"/>
            </a:stretch>
          </a:blipFill>
          <a:ln w="28575" cap="sq">
            <a:solidFill>
              <a:srgbClr val="000000"/>
            </a:solidFill>
            <a:prstDash val="solid"/>
            <a:miter/>
          </a:ln>
        </p:spPr>
      </p:sp>
      <p:sp>
        <p:nvSpPr>
          <p:cNvPr name="TextBox 6" id="6"/>
          <p:cNvSpPr txBox="true"/>
          <p:nvPr/>
        </p:nvSpPr>
        <p:spPr>
          <a:xfrm rot="0">
            <a:off x="7258699" y="1069881"/>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OPCIONES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43581" y="2822810"/>
            <a:ext cx="8034879" cy="4519620"/>
          </a:xfrm>
          <a:custGeom>
            <a:avLst/>
            <a:gdLst/>
            <a:ahLst/>
            <a:cxnLst/>
            <a:rect r="r" b="b" t="t" l="l"/>
            <a:pathLst>
              <a:path h="4519620" w="8034879">
                <a:moveTo>
                  <a:pt x="0" y="0"/>
                </a:moveTo>
                <a:lnTo>
                  <a:pt x="8034879" y="0"/>
                </a:lnTo>
                <a:lnTo>
                  <a:pt x="8034879" y="4519619"/>
                </a:lnTo>
                <a:lnTo>
                  <a:pt x="0" y="4519619"/>
                </a:lnTo>
                <a:lnTo>
                  <a:pt x="0" y="0"/>
                </a:lnTo>
                <a:close/>
              </a:path>
            </a:pathLst>
          </a:custGeom>
          <a:blipFill>
            <a:blip r:embed="rId2"/>
            <a:stretch>
              <a:fillRect l="0" t="0" r="0" b="0"/>
            </a:stretch>
          </a:blipFill>
          <a:ln w="28575" cap="sq">
            <a:solidFill>
              <a:srgbClr val="000000"/>
            </a:solidFill>
            <a:prstDash val="solid"/>
            <a:miter/>
          </a:ln>
        </p:spPr>
      </p:sp>
      <p:sp>
        <p:nvSpPr>
          <p:cNvPr name="Freeform 6" id="6"/>
          <p:cNvSpPr/>
          <p:nvPr/>
        </p:nvSpPr>
        <p:spPr>
          <a:xfrm flipH="false" flipV="false" rot="0">
            <a:off x="9224421" y="2822810"/>
            <a:ext cx="8034879" cy="4519620"/>
          </a:xfrm>
          <a:custGeom>
            <a:avLst/>
            <a:gdLst/>
            <a:ahLst/>
            <a:cxnLst/>
            <a:rect r="r" b="b" t="t" l="l"/>
            <a:pathLst>
              <a:path h="4519620" w="8034879">
                <a:moveTo>
                  <a:pt x="0" y="0"/>
                </a:moveTo>
                <a:lnTo>
                  <a:pt x="8034879" y="0"/>
                </a:lnTo>
                <a:lnTo>
                  <a:pt x="8034879" y="4519619"/>
                </a:lnTo>
                <a:lnTo>
                  <a:pt x="0" y="4519619"/>
                </a:lnTo>
                <a:lnTo>
                  <a:pt x="0" y="0"/>
                </a:lnTo>
                <a:close/>
              </a:path>
            </a:pathLst>
          </a:custGeom>
          <a:blipFill>
            <a:blip r:embed="rId3"/>
            <a:stretch>
              <a:fillRect l="0" t="0" r="0" b="0"/>
            </a:stretch>
          </a:blipFill>
          <a:ln w="28575" cap="sq">
            <a:solidFill>
              <a:srgbClr val="000000"/>
            </a:solidFill>
            <a:prstDash val="solid"/>
            <a:miter/>
          </a:ln>
        </p:spPr>
      </p:sp>
      <p:sp>
        <p:nvSpPr>
          <p:cNvPr name="TextBox 7" id="7"/>
          <p:cNvSpPr txBox="true"/>
          <p:nvPr/>
        </p:nvSpPr>
        <p:spPr>
          <a:xfrm rot="0">
            <a:off x="7258699" y="574876"/>
            <a:ext cx="4379036" cy="1031473"/>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OPCIONES (PANTALLA)</a:t>
            </a:r>
          </a:p>
        </p:txBody>
      </p:sp>
      <p:sp>
        <p:nvSpPr>
          <p:cNvPr name="TextBox 8" id="8"/>
          <p:cNvSpPr txBox="true"/>
          <p:nvPr/>
        </p:nvSpPr>
        <p:spPr>
          <a:xfrm rot="0">
            <a:off x="2774314" y="7872379"/>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
        <p:nvSpPr>
          <p:cNvPr name="TextBox 9" id="9"/>
          <p:cNvSpPr txBox="true"/>
          <p:nvPr/>
        </p:nvSpPr>
        <p:spPr>
          <a:xfrm rot="0">
            <a:off x="11370545" y="7965057"/>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2970351"/>
            <a:ext cx="7726750" cy="4346297"/>
          </a:xfrm>
          <a:custGeom>
            <a:avLst/>
            <a:gdLst/>
            <a:ahLst/>
            <a:cxnLst/>
            <a:rect r="r" b="b" t="t" l="l"/>
            <a:pathLst>
              <a:path h="4346297" w="7726750">
                <a:moveTo>
                  <a:pt x="0" y="0"/>
                </a:moveTo>
                <a:lnTo>
                  <a:pt x="7726750" y="0"/>
                </a:lnTo>
                <a:lnTo>
                  <a:pt x="7726750" y="4346298"/>
                </a:lnTo>
                <a:lnTo>
                  <a:pt x="0" y="4346298"/>
                </a:lnTo>
                <a:lnTo>
                  <a:pt x="0" y="0"/>
                </a:lnTo>
                <a:close/>
              </a:path>
            </a:pathLst>
          </a:custGeom>
          <a:blipFill>
            <a:blip r:embed="rId2"/>
            <a:stretch>
              <a:fillRect l="0" t="0" r="0" b="0"/>
            </a:stretch>
          </a:blipFill>
          <a:ln w="28575" cap="sq">
            <a:solidFill>
              <a:srgbClr val="000000"/>
            </a:solidFill>
            <a:prstDash val="solid"/>
            <a:miter/>
          </a:ln>
        </p:spPr>
      </p:sp>
      <p:sp>
        <p:nvSpPr>
          <p:cNvPr name="Freeform 6" id="6"/>
          <p:cNvSpPr/>
          <p:nvPr/>
        </p:nvSpPr>
        <p:spPr>
          <a:xfrm flipH="false" flipV="false" rot="0">
            <a:off x="9448217" y="2970351"/>
            <a:ext cx="7726750" cy="4346297"/>
          </a:xfrm>
          <a:custGeom>
            <a:avLst/>
            <a:gdLst/>
            <a:ahLst/>
            <a:cxnLst/>
            <a:rect r="r" b="b" t="t" l="l"/>
            <a:pathLst>
              <a:path h="4346297" w="7726750">
                <a:moveTo>
                  <a:pt x="0" y="0"/>
                </a:moveTo>
                <a:lnTo>
                  <a:pt x="7726750" y="0"/>
                </a:lnTo>
                <a:lnTo>
                  <a:pt x="7726750" y="4346298"/>
                </a:lnTo>
                <a:lnTo>
                  <a:pt x="0" y="4346298"/>
                </a:lnTo>
                <a:lnTo>
                  <a:pt x="0" y="0"/>
                </a:lnTo>
                <a:close/>
              </a:path>
            </a:pathLst>
          </a:custGeom>
          <a:blipFill>
            <a:blip r:embed="rId3"/>
            <a:stretch>
              <a:fillRect l="0" t="0" r="0" b="0"/>
            </a:stretch>
          </a:blipFill>
          <a:ln w="28575" cap="sq">
            <a:solidFill>
              <a:srgbClr val="000000"/>
            </a:solidFill>
            <a:prstDash val="solid"/>
            <a:miter/>
          </a:ln>
        </p:spPr>
      </p:sp>
      <p:sp>
        <p:nvSpPr>
          <p:cNvPr name="TextBox 7" id="7"/>
          <p:cNvSpPr txBox="true"/>
          <p:nvPr/>
        </p:nvSpPr>
        <p:spPr>
          <a:xfrm rot="0">
            <a:off x="7258699" y="574876"/>
            <a:ext cx="4379036" cy="1031473"/>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OPCIONES</a:t>
            </a:r>
          </a:p>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(CONTROLES)</a:t>
            </a:r>
          </a:p>
        </p:txBody>
      </p:sp>
      <p:sp>
        <p:nvSpPr>
          <p:cNvPr name="TextBox 8" id="8"/>
          <p:cNvSpPr txBox="true"/>
          <p:nvPr/>
        </p:nvSpPr>
        <p:spPr>
          <a:xfrm rot="0">
            <a:off x="2774314" y="7872379"/>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
        <p:nvSpPr>
          <p:cNvPr name="TextBox 9" id="9"/>
          <p:cNvSpPr txBox="true"/>
          <p:nvPr/>
        </p:nvSpPr>
        <p:spPr>
          <a:xfrm rot="0">
            <a:off x="11370545" y="7965057"/>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08650" y="2938255"/>
            <a:ext cx="6879396" cy="3869660"/>
          </a:xfrm>
          <a:custGeom>
            <a:avLst/>
            <a:gdLst/>
            <a:ahLst/>
            <a:cxnLst/>
            <a:rect r="r" b="b" t="t" l="l"/>
            <a:pathLst>
              <a:path h="3869660" w="6879396">
                <a:moveTo>
                  <a:pt x="0" y="0"/>
                </a:moveTo>
                <a:lnTo>
                  <a:pt x="6879396" y="0"/>
                </a:lnTo>
                <a:lnTo>
                  <a:pt x="6879396" y="3869660"/>
                </a:lnTo>
                <a:lnTo>
                  <a:pt x="0" y="3869660"/>
                </a:lnTo>
                <a:lnTo>
                  <a:pt x="0" y="0"/>
                </a:lnTo>
                <a:close/>
              </a:path>
            </a:pathLst>
          </a:custGeom>
          <a:blipFill>
            <a:blip r:embed="rId2"/>
            <a:stretch>
              <a:fillRect l="0" t="0" r="0" b="0"/>
            </a:stretch>
          </a:blipFill>
          <a:ln w="28575" cap="sq">
            <a:solidFill>
              <a:srgbClr val="000000"/>
            </a:solidFill>
            <a:prstDash val="solid"/>
            <a:miter/>
          </a:ln>
        </p:spPr>
      </p:sp>
      <p:sp>
        <p:nvSpPr>
          <p:cNvPr name="TextBox 6" id="6"/>
          <p:cNvSpPr txBox="true"/>
          <p:nvPr/>
        </p:nvSpPr>
        <p:spPr>
          <a:xfrm rot="0">
            <a:off x="7258699" y="574876"/>
            <a:ext cx="4379036" cy="1031473"/>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OPCIONES (MUSICA)</a:t>
            </a:r>
          </a:p>
        </p:txBody>
      </p:sp>
      <p:sp>
        <p:nvSpPr>
          <p:cNvPr name="TextBox 7" id="7"/>
          <p:cNvSpPr txBox="true"/>
          <p:nvPr/>
        </p:nvSpPr>
        <p:spPr>
          <a:xfrm rot="0">
            <a:off x="2879664" y="7410420"/>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
        <p:nvSpPr>
          <p:cNvPr name="Freeform 8" id="8"/>
          <p:cNvSpPr/>
          <p:nvPr/>
        </p:nvSpPr>
        <p:spPr>
          <a:xfrm flipH="false" flipV="false" rot="0">
            <a:off x="9654667" y="2910283"/>
            <a:ext cx="7006979" cy="3897632"/>
          </a:xfrm>
          <a:custGeom>
            <a:avLst/>
            <a:gdLst/>
            <a:ahLst/>
            <a:cxnLst/>
            <a:rect r="r" b="b" t="t" l="l"/>
            <a:pathLst>
              <a:path h="3897632" w="7006979">
                <a:moveTo>
                  <a:pt x="0" y="0"/>
                </a:moveTo>
                <a:lnTo>
                  <a:pt x="7006980" y="0"/>
                </a:lnTo>
                <a:lnTo>
                  <a:pt x="7006980" y="3897632"/>
                </a:lnTo>
                <a:lnTo>
                  <a:pt x="0" y="3897632"/>
                </a:lnTo>
                <a:lnTo>
                  <a:pt x="0" y="0"/>
                </a:lnTo>
                <a:close/>
              </a:path>
            </a:pathLst>
          </a:custGeom>
          <a:blipFill>
            <a:blip r:embed="rId3"/>
            <a:stretch>
              <a:fillRect l="0" t="0" r="0" b="0"/>
            </a:stretch>
          </a:blipFill>
          <a:ln w="28575" cap="sq">
            <a:solidFill>
              <a:srgbClr val="000000"/>
            </a:solidFill>
            <a:prstDash val="solid"/>
            <a:miter/>
          </a:ln>
        </p:spPr>
      </p:sp>
      <p:sp>
        <p:nvSpPr>
          <p:cNvPr name="TextBox 9" id="9"/>
          <p:cNvSpPr txBox="true"/>
          <p:nvPr/>
        </p:nvSpPr>
        <p:spPr>
          <a:xfrm rot="0">
            <a:off x="11206053" y="7410420"/>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258699" y="574876"/>
            <a:ext cx="4379036" cy="1031473"/>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EXPLICACION DE LOS CAMBIOS</a:t>
            </a:r>
          </a:p>
        </p:txBody>
      </p:sp>
      <p:sp>
        <p:nvSpPr>
          <p:cNvPr name="TextBox 6" id="6"/>
          <p:cNvSpPr txBox="true"/>
          <p:nvPr/>
        </p:nvSpPr>
        <p:spPr>
          <a:xfrm rot="0">
            <a:off x="1296446" y="2412286"/>
            <a:ext cx="6229999" cy="5046181"/>
          </a:xfrm>
          <a:prstGeom prst="rect">
            <a:avLst/>
          </a:prstGeom>
        </p:spPr>
        <p:txBody>
          <a:bodyPr anchor="t" rtlCol="false" tIns="0" lIns="0" bIns="0" rIns="0">
            <a:spAutoFit/>
          </a:bodyPr>
          <a:lstStyle/>
          <a:p>
            <a:pPr algn="ctr">
              <a:lnSpc>
                <a:spcPts val="2863"/>
              </a:lnSpc>
            </a:pPr>
            <a:r>
              <a:rPr lang="en-US" sz="2045">
                <a:solidFill>
                  <a:srgbClr val="000000"/>
                </a:solidFill>
                <a:latin typeface="Ambitions"/>
                <a:ea typeface="Ambitions"/>
                <a:cs typeface="Ambitions"/>
                <a:sym typeface="Ambitions"/>
              </a:rPr>
              <a:t>SEGÚN LOS RESULTADOS DE LA ENCUESTA REALIZADA DESPUÉS DE LAS PRUEBAS, SE OBSERVÓ QUE LOS MENÚS ERAN VISUALMENTE ATRACTIVOS, PERO EN CIERTOS MOMENTOS CARECÍAN DE COHERENCIA EN EL USO DE COLORES, FUENTES E ÍCONOS ENTRE SÍ, LO QUE LOS HACÍA COMPLEJOS DE NAVEGAR Y VIOLABA EL CUARTO PRINCIPIO DE NIELSEN (CONSISTENCIA Y ESTÁNDARES). ADEMÁS, SE PRESENTARON COMPLICACIONES AL VISUALIZAR ELEMENTOS COMO LOS CONTROLES, LO QUE TAMBIÉN INFRINGÍA EL PRIMER PRINCIPIO DE NIELSEN (VISIBILIDAD DEL ESTADO DEL SISTEMA). ASIMISMO, SE IDENTIFICARON PROBLEMAS RELACIONADOS CON EL CONTRASTE DE COLORES EN NUESTRA INTERFAZ</a:t>
            </a:r>
          </a:p>
        </p:txBody>
      </p:sp>
      <p:sp>
        <p:nvSpPr>
          <p:cNvPr name="TextBox 7" id="7"/>
          <p:cNvSpPr txBox="true"/>
          <p:nvPr/>
        </p:nvSpPr>
        <p:spPr>
          <a:xfrm rot="0">
            <a:off x="2122985" y="173017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PROBLEMAS</a:t>
            </a:r>
          </a:p>
        </p:txBody>
      </p:sp>
      <p:sp>
        <p:nvSpPr>
          <p:cNvPr name="TextBox 8" id="8"/>
          <p:cNvSpPr txBox="true"/>
          <p:nvPr/>
        </p:nvSpPr>
        <p:spPr>
          <a:xfrm rot="0">
            <a:off x="11857816" y="1730174"/>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SOLUCIONES </a:t>
            </a:r>
          </a:p>
        </p:txBody>
      </p:sp>
      <p:sp>
        <p:nvSpPr>
          <p:cNvPr name="TextBox 9" id="9"/>
          <p:cNvSpPr txBox="true"/>
          <p:nvPr/>
        </p:nvSpPr>
        <p:spPr>
          <a:xfrm rot="0">
            <a:off x="9737894" y="2296812"/>
            <a:ext cx="7394578" cy="5453502"/>
          </a:xfrm>
          <a:prstGeom prst="rect">
            <a:avLst/>
          </a:prstGeom>
        </p:spPr>
        <p:txBody>
          <a:bodyPr anchor="t" rtlCol="false" tIns="0" lIns="0" bIns="0" rIns="0">
            <a:spAutoFit/>
          </a:bodyPr>
          <a:lstStyle/>
          <a:p>
            <a:pPr algn="ctr">
              <a:lnSpc>
                <a:spcPts val="2863"/>
              </a:lnSpc>
            </a:pPr>
            <a:r>
              <a:rPr lang="en-US" sz="2045">
                <a:solidFill>
                  <a:srgbClr val="000000"/>
                </a:solidFill>
                <a:latin typeface="Ambitions"/>
                <a:ea typeface="Ambitions"/>
                <a:cs typeface="Ambitions"/>
                <a:sym typeface="Ambitions"/>
              </a:rPr>
              <a:t>SIN ALTERAR DEMASIADO LA ESTÉTICA DEL JUEGO, QUE LOS USUARIOS ENCONTRARON ATRACTIVA, SE AJUSTARON LOS COLORES PARA MEJORAR EL CONTRASTE EN LAS PANTALLAS DE CONFIGURACIÓN, LAS CUALES ANTERIORMENTE ERAN DIFÍCILES DE DIFERENCIAR VISUALMENTE.</a:t>
            </a:r>
          </a:p>
          <a:p>
            <a:pPr algn="ctr">
              <a:lnSpc>
                <a:spcPts val="2863"/>
              </a:lnSpc>
            </a:pPr>
            <a:r>
              <a:rPr lang="en-US" sz="2045">
                <a:solidFill>
                  <a:srgbClr val="000000"/>
                </a:solidFill>
                <a:latin typeface="Ambitions"/>
                <a:ea typeface="Ambitions"/>
                <a:cs typeface="Ambitions"/>
                <a:sym typeface="Ambitions"/>
              </a:rPr>
              <a:t>Además, los botones, íconos y fuentes se rediseñaron ligeramente hacia un estilo más caricaturesco y acorde con la temática, logrando que la interfaz fuera más llamativa y coherente.</a:t>
            </a:r>
          </a:p>
          <a:p>
            <a:pPr algn="ctr">
              <a:lnSpc>
                <a:spcPts val="2863"/>
              </a:lnSpc>
            </a:pPr>
            <a:r>
              <a:rPr lang="en-US" sz="2045">
                <a:solidFill>
                  <a:srgbClr val="000000"/>
                </a:solidFill>
                <a:latin typeface="Ambitions"/>
                <a:ea typeface="Ambitions"/>
                <a:cs typeface="Ambitions"/>
                <a:sym typeface="Ambitions"/>
              </a:rPr>
              <a:t>Por último, la interfaz de los controles se volvió más intuitiva, con imágenes claras que explican el uso del mando y su versión para teclado. Estos cambios aplican principios básicos de la teoría de la Gestalt, como el contraste y la simplicidad, mejorando la percepción visual y la interacción del usuario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404" y="1028700"/>
            <a:ext cx="17267191" cy="8107839"/>
            <a:chOff x="0" y="0"/>
            <a:chExt cx="4547738" cy="2135398"/>
          </a:xfrm>
        </p:grpSpPr>
        <p:sp>
          <p:nvSpPr>
            <p:cNvPr name="Freeform 3" id="3"/>
            <p:cNvSpPr/>
            <p:nvPr/>
          </p:nvSpPr>
          <p:spPr>
            <a:xfrm flipH="false" flipV="false" rot="0">
              <a:off x="0" y="0"/>
              <a:ext cx="4547738" cy="2135398"/>
            </a:xfrm>
            <a:custGeom>
              <a:avLst/>
              <a:gdLst/>
              <a:ahLst/>
              <a:cxnLst/>
              <a:rect r="r" b="b" t="t" l="l"/>
              <a:pathLst>
                <a:path h="2135398" w="4547738">
                  <a:moveTo>
                    <a:pt x="0" y="0"/>
                  </a:moveTo>
                  <a:lnTo>
                    <a:pt x="4547738" y="0"/>
                  </a:lnTo>
                  <a:lnTo>
                    <a:pt x="4547738" y="2135398"/>
                  </a:lnTo>
                  <a:lnTo>
                    <a:pt x="0" y="2135398"/>
                  </a:lnTo>
                  <a:close/>
                </a:path>
              </a:pathLst>
            </a:custGeom>
            <a:solidFill>
              <a:srgbClr val="FDF0A0"/>
            </a:solidFill>
          </p:spPr>
        </p:sp>
        <p:sp>
          <p:nvSpPr>
            <p:cNvPr name="TextBox 4" id="4"/>
            <p:cNvSpPr txBox="true"/>
            <p:nvPr/>
          </p:nvSpPr>
          <p:spPr>
            <a:xfrm>
              <a:off x="0" y="-38100"/>
              <a:ext cx="4547738" cy="21734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49829" y="2976838"/>
            <a:ext cx="8024180" cy="4513601"/>
          </a:xfrm>
          <a:custGeom>
            <a:avLst/>
            <a:gdLst/>
            <a:ahLst/>
            <a:cxnLst/>
            <a:rect r="r" b="b" t="t" l="l"/>
            <a:pathLst>
              <a:path h="4513601" w="8024180">
                <a:moveTo>
                  <a:pt x="0" y="0"/>
                </a:moveTo>
                <a:lnTo>
                  <a:pt x="8024180" y="0"/>
                </a:lnTo>
                <a:lnTo>
                  <a:pt x="8024180" y="4513601"/>
                </a:lnTo>
                <a:lnTo>
                  <a:pt x="0" y="4513601"/>
                </a:lnTo>
                <a:lnTo>
                  <a:pt x="0" y="0"/>
                </a:lnTo>
                <a:close/>
              </a:path>
            </a:pathLst>
          </a:custGeom>
          <a:blipFill>
            <a:blip r:embed="rId2"/>
            <a:stretch>
              <a:fillRect l="0" t="0" r="0" b="0"/>
            </a:stretch>
          </a:blipFill>
          <a:ln w="28575" cap="sq">
            <a:solidFill>
              <a:srgbClr val="000000"/>
            </a:solidFill>
            <a:prstDash val="solid"/>
            <a:miter/>
          </a:ln>
        </p:spPr>
      </p:sp>
      <p:sp>
        <p:nvSpPr>
          <p:cNvPr name="Freeform 6" id="6"/>
          <p:cNvSpPr/>
          <p:nvPr/>
        </p:nvSpPr>
        <p:spPr>
          <a:xfrm flipH="false" flipV="false" rot="0">
            <a:off x="9199298" y="2976838"/>
            <a:ext cx="8060002" cy="4513601"/>
          </a:xfrm>
          <a:custGeom>
            <a:avLst/>
            <a:gdLst/>
            <a:ahLst/>
            <a:cxnLst/>
            <a:rect r="r" b="b" t="t" l="l"/>
            <a:pathLst>
              <a:path h="4513601" w="8060002">
                <a:moveTo>
                  <a:pt x="0" y="0"/>
                </a:moveTo>
                <a:lnTo>
                  <a:pt x="8060002" y="0"/>
                </a:lnTo>
                <a:lnTo>
                  <a:pt x="8060002" y="4513601"/>
                </a:lnTo>
                <a:lnTo>
                  <a:pt x="0" y="4513601"/>
                </a:lnTo>
                <a:lnTo>
                  <a:pt x="0" y="0"/>
                </a:lnTo>
                <a:close/>
              </a:path>
            </a:pathLst>
          </a:custGeom>
          <a:blipFill>
            <a:blip r:embed="rId3"/>
            <a:stretch>
              <a:fillRect l="0" t="0" r="0" b="0"/>
            </a:stretch>
          </a:blipFill>
          <a:ln w="28575" cap="sq">
            <a:solidFill>
              <a:srgbClr val="000000"/>
            </a:solidFill>
            <a:prstDash val="solid"/>
            <a:miter/>
          </a:ln>
        </p:spPr>
      </p:sp>
      <p:sp>
        <p:nvSpPr>
          <p:cNvPr name="TextBox 7" id="7"/>
          <p:cNvSpPr txBox="true"/>
          <p:nvPr/>
        </p:nvSpPr>
        <p:spPr>
          <a:xfrm rot="0">
            <a:off x="7258699" y="1069881"/>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Heavy"/>
                <a:ea typeface="Pinata Marks Rough Heavy"/>
                <a:cs typeface="Pinata Marks Rough Heavy"/>
                <a:sym typeface="Pinata Marks Rough Heavy"/>
              </a:rPr>
              <a:t>INSTRUCCIONES</a:t>
            </a:r>
          </a:p>
        </p:txBody>
      </p:sp>
      <p:sp>
        <p:nvSpPr>
          <p:cNvPr name="TextBox 8" id="8"/>
          <p:cNvSpPr txBox="true"/>
          <p:nvPr/>
        </p:nvSpPr>
        <p:spPr>
          <a:xfrm rot="0">
            <a:off x="2774314" y="7872379"/>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ANTES</a:t>
            </a:r>
          </a:p>
        </p:txBody>
      </p:sp>
      <p:sp>
        <p:nvSpPr>
          <p:cNvPr name="TextBox 9" id="9"/>
          <p:cNvSpPr txBox="true"/>
          <p:nvPr/>
        </p:nvSpPr>
        <p:spPr>
          <a:xfrm rot="0">
            <a:off x="11370545" y="7965057"/>
            <a:ext cx="4379036" cy="536468"/>
          </a:xfrm>
          <a:prstGeom prst="rect">
            <a:avLst/>
          </a:prstGeom>
        </p:spPr>
        <p:txBody>
          <a:bodyPr anchor="t" rtlCol="false" tIns="0" lIns="0" bIns="0" rIns="0">
            <a:spAutoFit/>
          </a:bodyPr>
          <a:lstStyle/>
          <a:p>
            <a:pPr algn="ctr">
              <a:lnSpc>
                <a:spcPts val="3904"/>
              </a:lnSpc>
            </a:pPr>
            <a:r>
              <a:rPr lang="en-US" b="true" sz="4338" spc="-73">
                <a:solidFill>
                  <a:srgbClr val="FFD200"/>
                </a:solidFill>
                <a:latin typeface="Pinata Marks Rough Bold"/>
                <a:ea typeface="Pinata Marks Rough Bold"/>
                <a:cs typeface="Pinata Marks Rough Bold"/>
                <a:sym typeface="Pinata Marks Rough Bold"/>
              </a:rPr>
              <a:t>DESPUÉS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DAGXQ4nSWWI</dc:identifier>
  <dcterms:modified xsi:type="dcterms:W3CDTF">2011-08-01T06:04:30Z</dcterms:modified>
  <cp:revision>1</cp:revision>
  <dc:title>Pulsa start para comenzar..</dc:title>
</cp:coreProperties>
</file>